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3"/>
  </p:notesMasterIdLst>
  <p:sldIdLst>
    <p:sldId id="256" r:id="rId2"/>
    <p:sldId id="257" r:id="rId3"/>
    <p:sldId id="258" r:id="rId4"/>
    <p:sldId id="274" r:id="rId5"/>
    <p:sldId id="275" r:id="rId6"/>
    <p:sldId id="276" r:id="rId7"/>
    <p:sldId id="280" r:id="rId8"/>
    <p:sldId id="278" r:id="rId9"/>
    <p:sldId id="259" r:id="rId10"/>
    <p:sldId id="281" r:id="rId11"/>
    <p:sldId id="282" r:id="rId12"/>
    <p:sldId id="261" r:id="rId13"/>
    <p:sldId id="286" r:id="rId14"/>
    <p:sldId id="262" r:id="rId15"/>
    <p:sldId id="265" r:id="rId16"/>
    <p:sldId id="283" r:id="rId17"/>
    <p:sldId id="268" r:id="rId18"/>
    <p:sldId id="269" r:id="rId19"/>
    <p:sldId id="284" r:id="rId20"/>
    <p:sldId id="285" r:id="rId21"/>
    <p:sldId id="273" r:id="rId22"/>
  </p:sldIdLst>
  <p:sldSz cx="9601200" cy="7315200"/>
  <p:notesSz cx="6858000" cy="9312275"/>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808" y="-1122"/>
      </p:cViewPr>
      <p:guideLst>
        <p:guide orient="horz" pos="2304"/>
        <p:guide pos="3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A2B16E22-E808-4FAD-8876-D4DF1D5286C1}" type="datetimeFigureOut">
              <a:rPr lang="en-US" smtClean="0"/>
              <a:t>10/15/2018</a:t>
            </a:fld>
            <a:endParaRPr lang="en-US"/>
          </a:p>
        </p:txBody>
      </p:sp>
      <p:sp>
        <p:nvSpPr>
          <p:cNvPr id="4" name="Slide Image Placeholder 3"/>
          <p:cNvSpPr>
            <a:spLocks noGrp="1" noRot="1" noChangeAspect="1"/>
          </p:cNvSpPr>
          <p:nvPr>
            <p:ph type="sldImg" idx="2"/>
          </p:nvPr>
        </p:nvSpPr>
        <p:spPr>
          <a:xfrm>
            <a:off x="1136650" y="698500"/>
            <a:ext cx="458470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E1634229-5E59-4A8B-8AEA-A69D8DCF51CC}" type="slidenum">
              <a:rPr lang="en-US" smtClean="0"/>
              <a:t>‹#›</a:t>
            </a:fld>
            <a:endParaRPr lang="en-US"/>
          </a:p>
        </p:txBody>
      </p:sp>
    </p:spTree>
    <p:extLst>
      <p:ext uri="{BB962C8B-B14F-4D97-AF65-F5344CB8AC3E}">
        <p14:creationId xmlns:p14="http://schemas.microsoft.com/office/powerpoint/2010/main" val="1369354406"/>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34229-5E59-4A8B-8AEA-A69D8DCF51CC}" type="slidenum">
              <a:rPr lang="en-US" smtClean="0"/>
              <a:t>4</a:t>
            </a:fld>
            <a:endParaRPr lang="en-US"/>
          </a:p>
        </p:txBody>
      </p:sp>
    </p:spTree>
    <p:extLst>
      <p:ext uri="{BB962C8B-B14F-4D97-AF65-F5344CB8AC3E}">
        <p14:creationId xmlns:p14="http://schemas.microsoft.com/office/powerpoint/2010/main" val="427078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34229-5E59-4A8B-8AEA-A69D8DCF51CC}" type="slidenum">
              <a:rPr lang="en-US" smtClean="0"/>
              <a:t>5</a:t>
            </a:fld>
            <a:endParaRPr lang="en-US"/>
          </a:p>
        </p:txBody>
      </p:sp>
    </p:spTree>
    <p:extLst>
      <p:ext uri="{BB962C8B-B14F-4D97-AF65-F5344CB8AC3E}">
        <p14:creationId xmlns:p14="http://schemas.microsoft.com/office/powerpoint/2010/main" val="427078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34229-5E59-4A8B-8AEA-A69D8DCF51CC}" type="slidenum">
              <a:rPr lang="en-US" smtClean="0"/>
              <a:t>6</a:t>
            </a:fld>
            <a:endParaRPr lang="en-US"/>
          </a:p>
        </p:txBody>
      </p:sp>
    </p:spTree>
    <p:extLst>
      <p:ext uri="{BB962C8B-B14F-4D97-AF65-F5344CB8AC3E}">
        <p14:creationId xmlns:p14="http://schemas.microsoft.com/office/powerpoint/2010/main" val="427078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54"/>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a:t>
            </a:fld>
            <a:endParaRPr lang="en-US"/>
          </a:p>
        </p:txBody>
      </p:sp>
    </p:spTree>
    <p:extLst>
      <p:ext uri="{BB962C8B-B14F-4D97-AF65-F5344CB8AC3E}">
        <p14:creationId xmlns:p14="http://schemas.microsoft.com/office/powerpoint/2010/main" val="11086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a:t>
            </a:fld>
            <a:endParaRPr lang="en-US"/>
          </a:p>
        </p:txBody>
      </p:sp>
    </p:spTree>
    <p:extLst>
      <p:ext uri="{BB962C8B-B14F-4D97-AF65-F5344CB8AC3E}">
        <p14:creationId xmlns:p14="http://schemas.microsoft.com/office/powerpoint/2010/main" val="52929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48"/>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48"/>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a:t>
            </a:fld>
            <a:endParaRPr lang="en-US"/>
          </a:p>
        </p:txBody>
      </p:sp>
    </p:spTree>
    <p:extLst>
      <p:ext uri="{BB962C8B-B14F-4D97-AF65-F5344CB8AC3E}">
        <p14:creationId xmlns:p14="http://schemas.microsoft.com/office/powerpoint/2010/main" val="114803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a:t>
            </a:fld>
            <a:endParaRPr lang="en-US"/>
          </a:p>
        </p:txBody>
      </p:sp>
    </p:spTree>
    <p:extLst>
      <p:ext uri="{BB962C8B-B14F-4D97-AF65-F5344CB8AC3E}">
        <p14:creationId xmlns:p14="http://schemas.microsoft.com/office/powerpoint/2010/main" val="55047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4"/>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495"/>
            <a:ext cx="8161020" cy="1600199"/>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a:t>
            </a:fld>
            <a:endParaRPr lang="en-US"/>
          </a:p>
        </p:txBody>
      </p:sp>
    </p:spTree>
    <p:extLst>
      <p:ext uri="{BB962C8B-B14F-4D97-AF65-F5344CB8AC3E}">
        <p14:creationId xmlns:p14="http://schemas.microsoft.com/office/powerpoint/2010/main" val="273328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October 9, 2018</a:t>
            </a:r>
            <a:endParaRPr lang="en-US"/>
          </a:p>
        </p:txBody>
      </p:sp>
      <p:sp>
        <p:nvSpPr>
          <p:cNvPr id="6" name="Footer Placeholder 5"/>
          <p:cNvSpPr>
            <a:spLocks noGrp="1"/>
          </p:cNvSpPr>
          <p:nvPr>
            <p:ph type="ftr" sz="quarter" idx="11"/>
          </p:nvPr>
        </p:nvSpPr>
        <p:spPr/>
        <p:txBody>
          <a:bodyPr/>
          <a:lstStyle/>
          <a:p>
            <a:r>
              <a:rPr lang="en-US" smtClean="0"/>
              <a:t>NJDEP</a:t>
            </a:r>
            <a:endParaRPr lang="en-US"/>
          </a:p>
        </p:txBody>
      </p:sp>
      <p:sp>
        <p:nvSpPr>
          <p:cNvPr id="7" name="Slide Number Placeholder 6"/>
          <p:cNvSpPr>
            <a:spLocks noGrp="1"/>
          </p:cNvSpPr>
          <p:nvPr>
            <p:ph type="sldNum" sz="quarter" idx="12"/>
          </p:nvPr>
        </p:nvSpPr>
        <p:spPr/>
        <p:txBody>
          <a:bodyPr/>
          <a:lstStyle/>
          <a:p>
            <a:fld id="{AB2225CD-0370-41D7-8216-B9F125689B6B}" type="slidenum">
              <a:rPr lang="en-US" smtClean="0"/>
              <a:t>‹#›</a:t>
            </a:fld>
            <a:endParaRPr lang="en-US"/>
          </a:p>
        </p:txBody>
      </p:sp>
    </p:spTree>
    <p:extLst>
      <p:ext uri="{BB962C8B-B14F-4D97-AF65-F5344CB8AC3E}">
        <p14:creationId xmlns:p14="http://schemas.microsoft.com/office/powerpoint/2010/main" val="233228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4"/>
            <a:ext cx="4242197" cy="682413"/>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67"/>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77" y="1637454"/>
            <a:ext cx="4243864" cy="682413"/>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77" y="2319867"/>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October 9, 2018</a:t>
            </a:r>
            <a:endParaRPr lang="en-US"/>
          </a:p>
        </p:txBody>
      </p:sp>
      <p:sp>
        <p:nvSpPr>
          <p:cNvPr id="8" name="Footer Placeholder 7"/>
          <p:cNvSpPr>
            <a:spLocks noGrp="1"/>
          </p:cNvSpPr>
          <p:nvPr>
            <p:ph type="ftr" sz="quarter" idx="11"/>
          </p:nvPr>
        </p:nvSpPr>
        <p:spPr/>
        <p:txBody>
          <a:bodyPr/>
          <a:lstStyle/>
          <a:p>
            <a:r>
              <a:rPr lang="en-US" smtClean="0"/>
              <a:t>NJDEP</a:t>
            </a:r>
            <a:endParaRPr lang="en-US"/>
          </a:p>
        </p:txBody>
      </p:sp>
      <p:sp>
        <p:nvSpPr>
          <p:cNvPr id="9" name="Slide Number Placeholder 8"/>
          <p:cNvSpPr>
            <a:spLocks noGrp="1"/>
          </p:cNvSpPr>
          <p:nvPr>
            <p:ph type="sldNum" sz="quarter" idx="12"/>
          </p:nvPr>
        </p:nvSpPr>
        <p:spPr/>
        <p:txBody>
          <a:bodyPr/>
          <a:lstStyle/>
          <a:p>
            <a:fld id="{AB2225CD-0370-41D7-8216-B9F125689B6B}" type="slidenum">
              <a:rPr lang="en-US" smtClean="0"/>
              <a:t>‹#›</a:t>
            </a:fld>
            <a:endParaRPr lang="en-US"/>
          </a:p>
        </p:txBody>
      </p:sp>
    </p:spTree>
    <p:extLst>
      <p:ext uri="{BB962C8B-B14F-4D97-AF65-F5344CB8AC3E}">
        <p14:creationId xmlns:p14="http://schemas.microsoft.com/office/powerpoint/2010/main" val="41014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October 9, 2018</a:t>
            </a:r>
            <a:endParaRPr lang="en-US"/>
          </a:p>
        </p:txBody>
      </p:sp>
      <p:sp>
        <p:nvSpPr>
          <p:cNvPr id="4" name="Footer Placeholder 3"/>
          <p:cNvSpPr>
            <a:spLocks noGrp="1"/>
          </p:cNvSpPr>
          <p:nvPr>
            <p:ph type="ftr" sz="quarter" idx="11"/>
          </p:nvPr>
        </p:nvSpPr>
        <p:spPr/>
        <p:txBody>
          <a:bodyPr/>
          <a:lstStyle/>
          <a:p>
            <a:r>
              <a:rPr lang="en-US" smtClean="0"/>
              <a:t>NJDEP</a:t>
            </a:r>
            <a:endParaRPr lang="en-US"/>
          </a:p>
        </p:txBody>
      </p:sp>
      <p:sp>
        <p:nvSpPr>
          <p:cNvPr id="5" name="Slide Number Placeholder 4"/>
          <p:cNvSpPr>
            <a:spLocks noGrp="1"/>
          </p:cNvSpPr>
          <p:nvPr>
            <p:ph type="sldNum" sz="quarter" idx="12"/>
          </p:nvPr>
        </p:nvSpPr>
        <p:spPr/>
        <p:txBody>
          <a:bodyPr/>
          <a:lstStyle/>
          <a:p>
            <a:fld id="{AB2225CD-0370-41D7-8216-B9F125689B6B}" type="slidenum">
              <a:rPr lang="en-US" smtClean="0"/>
              <a:t>‹#›</a:t>
            </a:fld>
            <a:endParaRPr lang="en-US"/>
          </a:p>
        </p:txBody>
      </p:sp>
    </p:spTree>
    <p:extLst>
      <p:ext uri="{BB962C8B-B14F-4D97-AF65-F5344CB8AC3E}">
        <p14:creationId xmlns:p14="http://schemas.microsoft.com/office/powerpoint/2010/main" val="351925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9, 2018</a:t>
            </a:r>
            <a:endParaRPr lang="en-US"/>
          </a:p>
        </p:txBody>
      </p:sp>
      <p:sp>
        <p:nvSpPr>
          <p:cNvPr id="3" name="Footer Placeholder 2"/>
          <p:cNvSpPr>
            <a:spLocks noGrp="1"/>
          </p:cNvSpPr>
          <p:nvPr>
            <p:ph type="ftr" sz="quarter" idx="11"/>
          </p:nvPr>
        </p:nvSpPr>
        <p:spPr/>
        <p:txBody>
          <a:bodyPr/>
          <a:lstStyle/>
          <a:p>
            <a:r>
              <a:rPr lang="en-US" smtClean="0"/>
              <a:t>NJDEP</a:t>
            </a:r>
            <a:endParaRPr lang="en-US"/>
          </a:p>
        </p:txBody>
      </p:sp>
      <p:sp>
        <p:nvSpPr>
          <p:cNvPr id="4" name="Slide Number Placeholder 3"/>
          <p:cNvSpPr>
            <a:spLocks noGrp="1"/>
          </p:cNvSpPr>
          <p:nvPr>
            <p:ph type="sldNum" sz="quarter" idx="12"/>
          </p:nvPr>
        </p:nvSpPr>
        <p:spPr/>
        <p:txBody>
          <a:bodyPr/>
          <a:lstStyle/>
          <a:p>
            <a:fld id="{AB2225CD-0370-41D7-8216-B9F125689B6B}" type="slidenum">
              <a:rPr lang="en-US" smtClean="0"/>
              <a:t>‹#›</a:t>
            </a:fld>
            <a:endParaRPr lang="en-US"/>
          </a:p>
        </p:txBody>
      </p:sp>
    </p:spTree>
    <p:extLst>
      <p:ext uri="{BB962C8B-B14F-4D97-AF65-F5344CB8AC3E}">
        <p14:creationId xmlns:p14="http://schemas.microsoft.com/office/powerpoint/2010/main" val="320340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0"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54"/>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0" y="1530774"/>
            <a:ext cx="3158729" cy="5003801"/>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9, 2018</a:t>
            </a:r>
            <a:endParaRPr lang="en-US"/>
          </a:p>
        </p:txBody>
      </p:sp>
      <p:sp>
        <p:nvSpPr>
          <p:cNvPr id="6" name="Footer Placeholder 5"/>
          <p:cNvSpPr>
            <a:spLocks noGrp="1"/>
          </p:cNvSpPr>
          <p:nvPr>
            <p:ph type="ftr" sz="quarter" idx="11"/>
          </p:nvPr>
        </p:nvSpPr>
        <p:spPr/>
        <p:txBody>
          <a:bodyPr/>
          <a:lstStyle/>
          <a:p>
            <a:r>
              <a:rPr lang="en-US" smtClean="0"/>
              <a:t>NJDEP</a:t>
            </a:r>
            <a:endParaRPr lang="en-US"/>
          </a:p>
        </p:txBody>
      </p:sp>
      <p:sp>
        <p:nvSpPr>
          <p:cNvPr id="7" name="Slide Number Placeholder 6"/>
          <p:cNvSpPr>
            <a:spLocks noGrp="1"/>
          </p:cNvSpPr>
          <p:nvPr>
            <p:ph type="sldNum" sz="quarter" idx="12"/>
          </p:nvPr>
        </p:nvSpPr>
        <p:spPr/>
        <p:txBody>
          <a:bodyPr/>
          <a:lstStyle/>
          <a:p>
            <a:fld id="{AB2225CD-0370-41D7-8216-B9F125689B6B}" type="slidenum">
              <a:rPr lang="en-US" smtClean="0"/>
              <a:t>‹#›</a:t>
            </a:fld>
            <a:endParaRPr lang="en-US"/>
          </a:p>
        </p:txBody>
      </p:sp>
    </p:spTree>
    <p:extLst>
      <p:ext uri="{BB962C8B-B14F-4D97-AF65-F5344CB8AC3E}">
        <p14:creationId xmlns:p14="http://schemas.microsoft.com/office/powerpoint/2010/main" val="112182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0"/>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a:p>
        </p:txBody>
      </p:sp>
      <p:sp>
        <p:nvSpPr>
          <p:cNvPr id="4" name="Text Placeholder 3"/>
          <p:cNvSpPr>
            <a:spLocks noGrp="1"/>
          </p:cNvSpPr>
          <p:nvPr>
            <p:ph type="body" sz="half" idx="2"/>
          </p:nvPr>
        </p:nvSpPr>
        <p:spPr>
          <a:xfrm>
            <a:off x="1881902" y="5725161"/>
            <a:ext cx="5760720" cy="85851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9, 2018</a:t>
            </a:r>
            <a:endParaRPr lang="en-US"/>
          </a:p>
        </p:txBody>
      </p:sp>
      <p:sp>
        <p:nvSpPr>
          <p:cNvPr id="6" name="Footer Placeholder 5"/>
          <p:cNvSpPr>
            <a:spLocks noGrp="1"/>
          </p:cNvSpPr>
          <p:nvPr>
            <p:ph type="ftr" sz="quarter" idx="11"/>
          </p:nvPr>
        </p:nvSpPr>
        <p:spPr/>
        <p:txBody>
          <a:bodyPr/>
          <a:lstStyle/>
          <a:p>
            <a:r>
              <a:rPr lang="en-US" smtClean="0"/>
              <a:t>NJDEP</a:t>
            </a:r>
            <a:endParaRPr lang="en-US"/>
          </a:p>
        </p:txBody>
      </p:sp>
      <p:sp>
        <p:nvSpPr>
          <p:cNvPr id="7" name="Slide Number Placeholder 6"/>
          <p:cNvSpPr>
            <a:spLocks noGrp="1"/>
          </p:cNvSpPr>
          <p:nvPr>
            <p:ph type="sldNum" sz="quarter" idx="12"/>
          </p:nvPr>
        </p:nvSpPr>
        <p:spPr/>
        <p:txBody>
          <a:bodyPr/>
          <a:lstStyle/>
          <a:p>
            <a:fld id="{AB2225CD-0370-41D7-8216-B9F125689B6B}" type="slidenum">
              <a:rPr lang="en-US" smtClean="0"/>
              <a:t>‹#›</a:t>
            </a:fld>
            <a:endParaRPr lang="en-US"/>
          </a:p>
        </p:txBody>
      </p:sp>
    </p:spTree>
    <p:extLst>
      <p:ext uri="{BB962C8B-B14F-4D97-AF65-F5344CB8AC3E}">
        <p14:creationId xmlns:p14="http://schemas.microsoft.com/office/powerpoint/2010/main" val="291597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292947"/>
            <a:ext cx="8641080" cy="1219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0060" y="1706880"/>
            <a:ext cx="8641080" cy="4827694"/>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0060" y="6780107"/>
            <a:ext cx="2240280" cy="389467"/>
          </a:xfrm>
          <a:prstGeom prst="rect">
            <a:avLst/>
          </a:prstGeom>
        </p:spPr>
        <p:txBody>
          <a:bodyPr vert="horz" lIns="96661" tIns="48331" rIns="96661" bIns="48331" rtlCol="0" anchor="ctr"/>
          <a:lstStyle>
            <a:lvl1pPr algn="l">
              <a:defRPr sz="1300">
                <a:solidFill>
                  <a:schemeClr val="tx1">
                    <a:tint val="75000"/>
                  </a:schemeClr>
                </a:solidFill>
              </a:defRPr>
            </a:lvl1pPr>
          </a:lstStyle>
          <a:p>
            <a:r>
              <a:rPr lang="en-US" smtClean="0"/>
              <a:t>October 9, 2018</a:t>
            </a:r>
            <a:endParaRPr lang="en-US"/>
          </a:p>
        </p:txBody>
      </p:sp>
      <p:sp>
        <p:nvSpPr>
          <p:cNvPr id="5" name="Footer Placeholder 4"/>
          <p:cNvSpPr>
            <a:spLocks noGrp="1"/>
          </p:cNvSpPr>
          <p:nvPr>
            <p:ph type="ftr" sz="quarter" idx="3"/>
          </p:nvPr>
        </p:nvSpPr>
        <p:spPr>
          <a:xfrm>
            <a:off x="3280410" y="6780107"/>
            <a:ext cx="3040380" cy="389467"/>
          </a:xfrm>
          <a:prstGeom prst="rect">
            <a:avLst/>
          </a:prstGeom>
        </p:spPr>
        <p:txBody>
          <a:bodyPr vert="horz" lIns="96661" tIns="48331" rIns="96661" bIns="48331" rtlCol="0" anchor="ctr"/>
          <a:lstStyle>
            <a:lvl1pPr algn="ctr">
              <a:defRPr sz="1300">
                <a:solidFill>
                  <a:schemeClr val="tx1">
                    <a:tint val="75000"/>
                  </a:schemeClr>
                </a:solidFill>
              </a:defRPr>
            </a:lvl1pPr>
          </a:lstStyle>
          <a:p>
            <a:r>
              <a:rPr lang="en-US" smtClean="0"/>
              <a:t>NJDEP</a:t>
            </a:r>
            <a:endParaRPr lang="en-US"/>
          </a:p>
        </p:txBody>
      </p:sp>
      <p:sp>
        <p:nvSpPr>
          <p:cNvPr id="6" name="Slide Number Placeholder 5"/>
          <p:cNvSpPr>
            <a:spLocks noGrp="1"/>
          </p:cNvSpPr>
          <p:nvPr>
            <p:ph type="sldNum" sz="quarter" idx="4"/>
          </p:nvPr>
        </p:nvSpPr>
        <p:spPr>
          <a:xfrm>
            <a:off x="6880860" y="6780107"/>
            <a:ext cx="2240280" cy="389467"/>
          </a:xfrm>
          <a:prstGeom prst="rect">
            <a:avLst/>
          </a:prstGeom>
        </p:spPr>
        <p:txBody>
          <a:bodyPr vert="horz" lIns="96661" tIns="48331" rIns="96661" bIns="48331" rtlCol="0" anchor="ctr"/>
          <a:lstStyle>
            <a:lvl1pPr algn="r">
              <a:defRPr sz="1300">
                <a:solidFill>
                  <a:schemeClr val="tx1">
                    <a:tint val="75000"/>
                  </a:schemeClr>
                </a:solidFill>
              </a:defRPr>
            </a:lvl1pPr>
          </a:lstStyle>
          <a:p>
            <a:fld id="{AB2225CD-0370-41D7-8216-B9F125689B6B}" type="slidenum">
              <a:rPr lang="en-US" smtClean="0"/>
              <a:t>‹#›</a:t>
            </a:fld>
            <a:endParaRPr lang="en-US"/>
          </a:p>
        </p:txBody>
      </p:sp>
    </p:spTree>
    <p:extLst>
      <p:ext uri="{BB962C8B-B14F-4D97-AF65-F5344CB8AC3E}">
        <p14:creationId xmlns:p14="http://schemas.microsoft.com/office/powerpoint/2010/main" val="8969862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90" y="1300480"/>
            <a:ext cx="8161020" cy="2113280"/>
          </a:xfrm>
        </p:spPr>
        <p:txBody>
          <a:bodyPr>
            <a:normAutofit/>
          </a:bodyPr>
          <a:lstStyle/>
          <a:p>
            <a:r>
              <a:rPr lang="en-US" b="1" dirty="0" smtClean="0"/>
              <a:t>Reducing Greenhouse Gas Emissions in NJ</a:t>
            </a:r>
            <a:endParaRPr lang="en-US" b="1" dirty="0"/>
          </a:p>
        </p:txBody>
      </p:sp>
      <p:sp>
        <p:nvSpPr>
          <p:cNvPr id="3" name="Subtitle 2"/>
          <p:cNvSpPr>
            <a:spLocks noGrp="1"/>
          </p:cNvSpPr>
          <p:nvPr>
            <p:ph type="subTitle" idx="1"/>
          </p:nvPr>
        </p:nvSpPr>
        <p:spPr>
          <a:xfrm>
            <a:off x="1120140" y="3738880"/>
            <a:ext cx="8001000" cy="1869440"/>
          </a:xfrm>
        </p:spPr>
        <p:txBody>
          <a:bodyPr>
            <a:normAutofit/>
          </a:bodyPr>
          <a:lstStyle/>
          <a:p>
            <a:pPr algn="l"/>
            <a:r>
              <a:rPr lang="en-US" sz="2500" dirty="0"/>
              <a:t>Jim Thomas – Thomas Geothermal Engineering LLC</a:t>
            </a:r>
          </a:p>
          <a:p>
            <a:pPr algn="l"/>
            <a:r>
              <a:rPr lang="en-US" sz="2500" dirty="0"/>
              <a:t>Robert Jensen – </a:t>
            </a:r>
            <a:r>
              <a:rPr lang="en-US" sz="2500" dirty="0" err="1" smtClean="0"/>
              <a:t>Agreenability</a:t>
            </a:r>
            <a:endParaRPr lang="en-US" sz="2500" dirty="0"/>
          </a:p>
        </p:txBody>
      </p:sp>
      <p:sp>
        <p:nvSpPr>
          <p:cNvPr id="4" name="TextBox 3"/>
          <p:cNvSpPr txBox="1"/>
          <p:nvPr/>
        </p:nvSpPr>
        <p:spPr>
          <a:xfrm>
            <a:off x="480060" y="6664960"/>
            <a:ext cx="8561070" cy="389994"/>
          </a:xfrm>
          <a:prstGeom prst="rect">
            <a:avLst/>
          </a:prstGeom>
          <a:noFill/>
        </p:spPr>
        <p:txBody>
          <a:bodyPr wrap="square" lIns="96661" tIns="48331" rIns="96661" bIns="48331" rtlCol="0">
            <a:spAutoFit/>
          </a:bodyPr>
          <a:lstStyle/>
          <a:p>
            <a:r>
              <a:rPr lang="en-US" dirty="0" smtClean="0"/>
              <a:t>October 9, 2018						               NJDEP</a:t>
            </a:r>
            <a:endParaRPr lang="en-US" dirty="0"/>
          </a:p>
        </p:txBody>
      </p:sp>
    </p:spTree>
    <p:extLst>
      <p:ext uri="{BB962C8B-B14F-4D97-AF65-F5344CB8AC3E}">
        <p14:creationId xmlns:p14="http://schemas.microsoft.com/office/powerpoint/2010/main" val="3011858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926253"/>
          </a:xfrm>
        </p:spPr>
        <p:txBody>
          <a:bodyPr/>
          <a:lstStyle/>
          <a:p>
            <a:r>
              <a:rPr lang="en-US" sz="4200" b="1" dirty="0" smtClean="0"/>
              <a:t>The Problem with DHW</a:t>
            </a:r>
            <a:endParaRPr lang="en-US" b="1" dirty="0"/>
          </a:p>
        </p:txBody>
      </p:sp>
      <p:sp>
        <p:nvSpPr>
          <p:cNvPr id="3" name="Content Placeholder 2"/>
          <p:cNvSpPr>
            <a:spLocks noGrp="1"/>
          </p:cNvSpPr>
          <p:nvPr>
            <p:ph idx="1"/>
          </p:nvPr>
        </p:nvSpPr>
        <p:spPr>
          <a:xfrm>
            <a:off x="480060" y="1219200"/>
            <a:ext cx="8641080" cy="5608320"/>
          </a:xfrm>
        </p:spPr>
        <p:txBody>
          <a:bodyPr>
            <a:normAutofit/>
          </a:bodyPr>
          <a:lstStyle/>
          <a:p>
            <a:r>
              <a:rPr lang="en-US" sz="2500" dirty="0" smtClean="0"/>
              <a:t>From the previous figure DHW has a morning peak that would coincide with lowest winter temperatures and occupants upping their thermostats to recover from nightly setbacks</a:t>
            </a:r>
            <a:endParaRPr lang="en-US" sz="2500" dirty="0"/>
          </a:p>
          <a:p>
            <a:r>
              <a:rPr lang="en-US" sz="2500" dirty="0" smtClean="0"/>
              <a:t>DHW also has an evening peak that again coincides with setback recovery after work, and with cooking and perhaps clothes washing and drying</a:t>
            </a:r>
          </a:p>
          <a:p>
            <a:r>
              <a:rPr lang="en-US" sz="2500" dirty="0" smtClean="0"/>
              <a:t>We need a higher COP DHW solution to shave this peak</a:t>
            </a:r>
          </a:p>
          <a:p>
            <a:pPr lvl="1"/>
            <a:r>
              <a:rPr lang="en-US" sz="2100" dirty="0" smtClean="0"/>
              <a:t>NYSERDA is providing a $3500 rebate for a dedicated water-to-water GSHP solution from </a:t>
            </a:r>
            <a:r>
              <a:rPr lang="en-US" sz="2100" dirty="0" err="1" smtClean="0"/>
              <a:t>WaterFurnace</a:t>
            </a:r>
            <a:r>
              <a:rPr lang="en-US" sz="2100" dirty="0" smtClean="0"/>
              <a:t> @ COP=3.5 – it’s still expensive</a:t>
            </a:r>
          </a:p>
          <a:p>
            <a:pPr lvl="1"/>
            <a:r>
              <a:rPr lang="en-US" sz="2100" dirty="0" smtClean="0"/>
              <a:t>Obviously this solution only works for those who have a properly sized geo-exchange</a:t>
            </a:r>
          </a:p>
          <a:p>
            <a:r>
              <a:rPr lang="en-US" sz="2500" dirty="0" smtClean="0"/>
              <a:t>NJ should rebate high COP DHW solutions like NYS and encourage manufacturers to provide less expensive standalone geo-based DHW devices in the $1,200 range</a:t>
            </a:r>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10</a:t>
            </a:fld>
            <a:endParaRPr lang="en-US"/>
          </a:p>
        </p:txBody>
      </p:sp>
    </p:spTree>
    <p:extLst>
      <p:ext uri="{BB962C8B-B14F-4D97-AF65-F5344CB8AC3E}">
        <p14:creationId xmlns:p14="http://schemas.microsoft.com/office/powerpoint/2010/main" val="898598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926253"/>
          </a:xfrm>
        </p:spPr>
        <p:txBody>
          <a:bodyPr/>
          <a:lstStyle/>
          <a:p>
            <a:r>
              <a:rPr lang="en-US" sz="4200" b="1" dirty="0"/>
              <a:t>Power Company Dilemmas</a:t>
            </a:r>
            <a:endParaRPr lang="en-US" b="1" dirty="0"/>
          </a:p>
        </p:txBody>
      </p:sp>
      <p:sp>
        <p:nvSpPr>
          <p:cNvPr id="3" name="Content Placeholder 2"/>
          <p:cNvSpPr>
            <a:spLocks noGrp="1"/>
          </p:cNvSpPr>
          <p:nvPr>
            <p:ph idx="1"/>
          </p:nvPr>
        </p:nvSpPr>
        <p:spPr>
          <a:xfrm>
            <a:off x="480060" y="1219200"/>
            <a:ext cx="8641080" cy="5608320"/>
          </a:xfrm>
        </p:spPr>
        <p:txBody>
          <a:bodyPr>
            <a:normAutofit lnSpcReduction="10000"/>
          </a:bodyPr>
          <a:lstStyle/>
          <a:p>
            <a:r>
              <a:rPr lang="en-US" sz="2500" dirty="0" smtClean="0"/>
              <a:t>If correct choices are not made the </a:t>
            </a:r>
            <a:r>
              <a:rPr lang="en-US" sz="2500" dirty="0"/>
              <a:t>added demand will likely require large investments in both the Transmission and Distribution side as well as on the Power Generating side</a:t>
            </a:r>
          </a:p>
          <a:p>
            <a:r>
              <a:rPr lang="en-US" sz="2500" dirty="0"/>
              <a:t>Bringing on new renewable power generating will be a large </a:t>
            </a:r>
            <a:r>
              <a:rPr lang="en-US" sz="2500" dirty="0" smtClean="0"/>
              <a:t>and expensive task – </a:t>
            </a:r>
            <a:r>
              <a:rPr lang="en-US" sz="2500" dirty="0"/>
              <a:t>tempering peak demand </a:t>
            </a:r>
            <a:r>
              <a:rPr lang="en-US" sz="2500" dirty="0" smtClean="0"/>
              <a:t>will be essential while wind power will be unpredictable</a:t>
            </a:r>
          </a:p>
          <a:p>
            <a:r>
              <a:rPr lang="en-US" sz="2500" dirty="0" smtClean="0"/>
              <a:t>Keeping nuclear </a:t>
            </a:r>
            <a:r>
              <a:rPr lang="en-US" sz="2500" dirty="0"/>
              <a:t>power </a:t>
            </a:r>
            <a:r>
              <a:rPr lang="en-US" sz="2500" dirty="0" smtClean="0"/>
              <a:t>– about 40% of our clean generating capability - economically viable will come at a cost</a:t>
            </a:r>
            <a:endParaRPr lang="en-US" sz="2500" dirty="0"/>
          </a:p>
          <a:p>
            <a:r>
              <a:rPr lang="en-US" sz="2500" dirty="0" smtClean="0"/>
              <a:t>The traditional summer daytime peak load will shift to winter pre-dawn hours if heat pumps are used for space heating and Domestic Hot Water (DHW)</a:t>
            </a:r>
            <a:endParaRPr lang="en-US" sz="2500" dirty="0"/>
          </a:p>
          <a:p>
            <a:r>
              <a:rPr lang="en-US" sz="2500" dirty="0" smtClean="0"/>
              <a:t>Solar will need to be a major part of the renewable energy mix, however it’s output is lowest in winter, varies because of cloud cover, and is virtually zero at what will be the new winter peak</a:t>
            </a:r>
            <a:endParaRPr lang="en-US" sz="2500" dirty="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11</a:t>
            </a:fld>
            <a:endParaRPr lang="en-US"/>
          </a:p>
        </p:txBody>
      </p:sp>
    </p:spTree>
    <p:extLst>
      <p:ext uri="{BB962C8B-B14F-4D97-AF65-F5344CB8AC3E}">
        <p14:creationId xmlns:p14="http://schemas.microsoft.com/office/powerpoint/2010/main" val="1685028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t>What </a:t>
            </a:r>
            <a:r>
              <a:rPr lang="en-US" sz="4200" b="1" dirty="0" smtClean="0"/>
              <a:t>strategies makes sense today?</a:t>
            </a:r>
            <a:endParaRPr lang="en-US" sz="4200" b="1" dirty="0"/>
          </a:p>
        </p:txBody>
      </p:sp>
      <p:sp>
        <p:nvSpPr>
          <p:cNvPr id="3" name="Content Placeholder 2"/>
          <p:cNvSpPr>
            <a:spLocks noGrp="1"/>
          </p:cNvSpPr>
          <p:nvPr>
            <p:ph idx="1"/>
          </p:nvPr>
        </p:nvSpPr>
        <p:spPr>
          <a:xfrm>
            <a:off x="480060" y="1295400"/>
            <a:ext cx="8641080" cy="5410200"/>
          </a:xfrm>
        </p:spPr>
        <p:txBody>
          <a:bodyPr>
            <a:normAutofit lnSpcReduction="10000"/>
          </a:bodyPr>
          <a:lstStyle/>
          <a:p>
            <a:r>
              <a:rPr lang="en-US" sz="2500" dirty="0" smtClean="0"/>
              <a:t>Common sense would say make choices that will work within the existing grid; for homes with central A/C this would be retrofitting a heat pump that has about the same demand</a:t>
            </a:r>
          </a:p>
          <a:p>
            <a:r>
              <a:rPr lang="en-US" sz="2500" dirty="0" smtClean="0"/>
              <a:t>We’ll need to keep electric vehicle charging out of phase with peak space and DHW heating – may mean charging vehicles during the day</a:t>
            </a:r>
          </a:p>
          <a:p>
            <a:r>
              <a:rPr lang="en-US" sz="2500" dirty="0" smtClean="0"/>
              <a:t>Electric vehicles can provide some energy storage for on-peak use through Net Metering or Smart Meters</a:t>
            </a:r>
          </a:p>
          <a:p>
            <a:r>
              <a:rPr lang="en-US" sz="2500" dirty="0" smtClean="0"/>
              <a:t>For homes and buildings where the fossil fuel systems were recently replaced it comes down to using less through insulation, sealing, and better windows and doors</a:t>
            </a:r>
            <a:endParaRPr lang="en-US" sz="2100" dirty="0"/>
          </a:p>
          <a:p>
            <a:r>
              <a:rPr lang="en-US" sz="2500" dirty="0" smtClean="0"/>
              <a:t>Smart thermostats and setbacks may provide some gains on fossil fuel systems with excess capacity but setbacks greater than about 4</a:t>
            </a:r>
            <a:r>
              <a:rPr lang="en-US" sz="2500" baseline="30000" dirty="0" smtClean="0"/>
              <a:t>0</a:t>
            </a:r>
            <a:r>
              <a:rPr lang="en-US" sz="2500" dirty="0" smtClean="0"/>
              <a:t> F on heat pumps just kicks on electric heat</a:t>
            </a:r>
            <a:endParaRPr lang="en-US" sz="2500" dirty="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12</a:t>
            </a:fld>
            <a:endParaRPr lang="en-US"/>
          </a:p>
        </p:txBody>
      </p:sp>
    </p:spTree>
    <p:extLst>
      <p:ext uri="{BB962C8B-B14F-4D97-AF65-F5344CB8AC3E}">
        <p14:creationId xmlns:p14="http://schemas.microsoft.com/office/powerpoint/2010/main" val="860891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t>What </a:t>
            </a:r>
            <a:r>
              <a:rPr lang="en-US" sz="4200" b="1" dirty="0" smtClean="0"/>
              <a:t>strategies makes sense today?</a:t>
            </a:r>
            <a:endParaRPr lang="en-US" sz="4200" b="1" dirty="0"/>
          </a:p>
        </p:txBody>
      </p:sp>
      <p:sp>
        <p:nvSpPr>
          <p:cNvPr id="3" name="Content Placeholder 2"/>
          <p:cNvSpPr>
            <a:spLocks noGrp="1"/>
          </p:cNvSpPr>
          <p:nvPr>
            <p:ph idx="1"/>
          </p:nvPr>
        </p:nvSpPr>
        <p:spPr>
          <a:xfrm>
            <a:off x="480060" y="1219200"/>
            <a:ext cx="8641080" cy="5486400"/>
          </a:xfrm>
        </p:spPr>
        <p:txBody>
          <a:bodyPr>
            <a:normAutofit/>
          </a:bodyPr>
          <a:lstStyle/>
          <a:p>
            <a:r>
              <a:rPr lang="en-US" sz="2500" dirty="0" smtClean="0"/>
              <a:t>Until we can determine new ways to reliably and cost effectively generate and store electric power, </a:t>
            </a:r>
            <a:r>
              <a:rPr lang="en-US" sz="2500" dirty="0"/>
              <a:t>emphasis </a:t>
            </a:r>
            <a:r>
              <a:rPr lang="en-US" sz="2500" dirty="0" smtClean="0"/>
              <a:t>in the short term should focus on:</a:t>
            </a:r>
            <a:endParaRPr lang="en-US" sz="2500" dirty="0"/>
          </a:p>
          <a:p>
            <a:pPr lvl="1"/>
            <a:r>
              <a:rPr lang="en-US" sz="2100" dirty="0" smtClean="0"/>
              <a:t>Constructing better buildings and homes starting today</a:t>
            </a:r>
          </a:p>
          <a:p>
            <a:pPr lvl="1"/>
            <a:r>
              <a:rPr lang="en-US" sz="2100" dirty="0" smtClean="0"/>
              <a:t>Shift from fossil fuels on new buildings, major renovations and end-of-life equipment replacements</a:t>
            </a:r>
          </a:p>
          <a:p>
            <a:pPr lvl="1"/>
            <a:r>
              <a:rPr lang="en-US" sz="2100" dirty="0" smtClean="0"/>
              <a:t>If choosing heat pumps size equipment to meet the winter design day without auxiliary heat</a:t>
            </a:r>
          </a:p>
          <a:p>
            <a:pPr lvl="1"/>
            <a:r>
              <a:rPr lang="en-US" sz="2100" dirty="0" smtClean="0"/>
              <a:t>Electric resistance elements should become Emergency Heat</a:t>
            </a:r>
            <a:endParaRPr lang="en-US" sz="2100" dirty="0"/>
          </a:p>
          <a:p>
            <a:pPr lvl="1"/>
            <a:r>
              <a:rPr lang="en-US" sz="2100" dirty="0" smtClean="0"/>
              <a:t>Implies we may have to limit </a:t>
            </a:r>
            <a:r>
              <a:rPr lang="en-US" sz="2100" dirty="0"/>
              <a:t>the deployment of </a:t>
            </a:r>
            <a:r>
              <a:rPr lang="en-US" sz="2100" dirty="0" err="1"/>
              <a:t>ccASHPS</a:t>
            </a:r>
            <a:endParaRPr lang="en-US" sz="2100" dirty="0"/>
          </a:p>
          <a:p>
            <a:pPr lvl="1"/>
            <a:r>
              <a:rPr lang="en-US" sz="2100" dirty="0" smtClean="0"/>
              <a:t>Look to manufacturers to give us even better equipment</a:t>
            </a:r>
            <a:endParaRPr lang="en-US" sz="2100" dirty="0"/>
          </a:p>
          <a:p>
            <a:r>
              <a:rPr lang="en-US" sz="2500" dirty="0"/>
              <a:t>Ultimately it comes down </a:t>
            </a:r>
            <a:r>
              <a:rPr lang="en-US" sz="2500" dirty="0" smtClean="0"/>
              <a:t>to making </a:t>
            </a:r>
            <a:r>
              <a:rPr lang="en-US" sz="2500" dirty="0"/>
              <a:t>the most cost effective </a:t>
            </a:r>
            <a:r>
              <a:rPr lang="en-US" sz="2500" dirty="0" smtClean="0"/>
              <a:t>investments to benefit society at large and reduce </a:t>
            </a:r>
            <a:r>
              <a:rPr lang="en-US" sz="2500" dirty="0"/>
              <a:t>resistance to </a:t>
            </a:r>
            <a:r>
              <a:rPr lang="en-US" sz="2500" dirty="0" smtClean="0"/>
              <a:t>the required changes</a:t>
            </a:r>
            <a:endParaRPr lang="en-US" sz="2500" dirty="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13</a:t>
            </a:fld>
            <a:endParaRPr lang="en-US"/>
          </a:p>
        </p:txBody>
      </p:sp>
    </p:spTree>
    <p:extLst>
      <p:ext uri="{BB962C8B-B14F-4D97-AF65-F5344CB8AC3E}">
        <p14:creationId xmlns:p14="http://schemas.microsoft.com/office/powerpoint/2010/main" val="1009367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So why </a:t>
            </a:r>
            <a:r>
              <a:rPr lang="en-US" sz="4200" b="1" dirty="0"/>
              <a:t>not just deploy all </a:t>
            </a:r>
            <a:r>
              <a:rPr lang="en-US" sz="4200" b="1" dirty="0" smtClean="0"/>
              <a:t>GSHPs</a:t>
            </a:r>
            <a:r>
              <a:rPr lang="en-US" sz="4200" b="1" dirty="0"/>
              <a:t>?</a:t>
            </a:r>
          </a:p>
        </p:txBody>
      </p:sp>
      <p:sp>
        <p:nvSpPr>
          <p:cNvPr id="3" name="Content Placeholder 2"/>
          <p:cNvSpPr>
            <a:spLocks noGrp="1"/>
          </p:cNvSpPr>
          <p:nvPr>
            <p:ph idx="1"/>
          </p:nvPr>
        </p:nvSpPr>
        <p:spPr>
          <a:xfrm>
            <a:off x="480060" y="1371600"/>
            <a:ext cx="8641080" cy="5334000"/>
          </a:xfrm>
        </p:spPr>
        <p:txBody>
          <a:bodyPr>
            <a:normAutofit fontScale="92500" lnSpcReduction="20000"/>
          </a:bodyPr>
          <a:lstStyle/>
          <a:p>
            <a:r>
              <a:rPr lang="en-US" sz="2700" dirty="0"/>
              <a:t>We all wish it were that simple but there are market barriers</a:t>
            </a:r>
          </a:p>
          <a:p>
            <a:pPr lvl="1"/>
            <a:r>
              <a:rPr lang="en-US" sz="2200" dirty="0"/>
              <a:t>High initial cost is the most often </a:t>
            </a:r>
            <a:r>
              <a:rPr lang="en-US" sz="2200" dirty="0" smtClean="0"/>
              <a:t>cited; the standard design geo-exchange can be 40% of the project cost</a:t>
            </a:r>
            <a:endParaRPr lang="en-US" sz="2200" dirty="0"/>
          </a:p>
          <a:p>
            <a:pPr lvl="1"/>
            <a:r>
              <a:rPr lang="en-US" sz="2200" dirty="0"/>
              <a:t>L</a:t>
            </a:r>
            <a:r>
              <a:rPr lang="en-US" sz="2200" dirty="0" smtClean="0"/>
              <a:t>ow </a:t>
            </a:r>
            <a:r>
              <a:rPr lang="en-US" sz="2200" dirty="0"/>
              <a:t>current market penetration </a:t>
            </a:r>
            <a:r>
              <a:rPr lang="en-US" sz="2200" dirty="0" smtClean="0"/>
              <a:t>(now about </a:t>
            </a:r>
            <a:r>
              <a:rPr lang="en-US" sz="2200" dirty="0"/>
              <a:t>½%) presents a growth issue – we’ll probably need </a:t>
            </a:r>
            <a:r>
              <a:rPr lang="en-US" sz="2200" dirty="0" smtClean="0"/>
              <a:t>to achieve 50</a:t>
            </a:r>
            <a:r>
              <a:rPr lang="en-US" sz="2200" dirty="0"/>
              <a:t>% or more by 2050</a:t>
            </a:r>
          </a:p>
          <a:p>
            <a:pPr lvl="1"/>
            <a:r>
              <a:rPr lang="en-US" sz="2200" dirty="0"/>
              <a:t>Creative funding like Property Assessed Clean Energy (PACE) is becoming more available but really just side steps the high </a:t>
            </a:r>
            <a:r>
              <a:rPr lang="en-US" sz="2200" dirty="0" smtClean="0"/>
              <a:t>cost</a:t>
            </a:r>
          </a:p>
          <a:p>
            <a:pPr lvl="1"/>
            <a:r>
              <a:rPr lang="en-US" sz="2200" dirty="0" smtClean="0"/>
              <a:t>Likewise </a:t>
            </a:r>
            <a:r>
              <a:rPr lang="en-US" sz="2200" dirty="0" err="1" smtClean="0"/>
              <a:t>GEOSmart</a:t>
            </a:r>
            <a:r>
              <a:rPr lang="en-US" sz="2200" dirty="0" smtClean="0"/>
              <a:t> financing available from EGIA.org; some states have started Green Banks</a:t>
            </a:r>
            <a:endParaRPr lang="en-US" sz="2200" dirty="0"/>
          </a:p>
          <a:p>
            <a:pPr lvl="1"/>
            <a:r>
              <a:rPr lang="en-US" sz="2200" dirty="0"/>
              <a:t>The current HVAC installer base is heavily invested in conventional fossil fuel and conventional A/C technology</a:t>
            </a:r>
          </a:p>
          <a:p>
            <a:pPr lvl="1"/>
            <a:r>
              <a:rPr lang="en-US" sz="2200" dirty="0"/>
              <a:t>Customers will be offered replacement fossil fuel/conventional A/C systems because that’s what their current company sells</a:t>
            </a:r>
          </a:p>
          <a:p>
            <a:pPr lvl="1"/>
            <a:r>
              <a:rPr lang="en-US" sz="2200" dirty="0"/>
              <a:t>The GHP currently requires vertical or horizontal designs – either requires substantial disturbance of existing properties and even the more compact vertical design requires 3 or 4 boreholes that can’t work in dense urban </a:t>
            </a:r>
            <a:r>
              <a:rPr lang="en-US" sz="2200" dirty="0" smtClean="0"/>
              <a:t>environments</a:t>
            </a:r>
          </a:p>
          <a:p>
            <a:pPr lvl="1"/>
            <a:r>
              <a:rPr lang="en-US" sz="2200" dirty="0" smtClean="0"/>
              <a:t>Lack of drillers and equipment to go mass market quickly</a:t>
            </a:r>
            <a:endParaRPr lang="en-US" sz="2200" dirty="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14</a:t>
            </a:fld>
            <a:endParaRPr lang="en-US"/>
          </a:p>
        </p:txBody>
      </p:sp>
    </p:spTree>
    <p:extLst>
      <p:ext uri="{BB962C8B-B14F-4D97-AF65-F5344CB8AC3E}">
        <p14:creationId xmlns:p14="http://schemas.microsoft.com/office/powerpoint/2010/main" val="4224373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Our History in NJ</a:t>
            </a:r>
            <a:endParaRPr lang="en-US" sz="4200" b="1" dirty="0"/>
          </a:p>
        </p:txBody>
      </p:sp>
      <p:sp>
        <p:nvSpPr>
          <p:cNvPr id="3" name="Content Placeholder 2"/>
          <p:cNvSpPr>
            <a:spLocks noGrp="1"/>
          </p:cNvSpPr>
          <p:nvPr>
            <p:ph idx="1"/>
          </p:nvPr>
        </p:nvSpPr>
        <p:spPr>
          <a:xfrm>
            <a:off x="480060" y="1371600"/>
            <a:ext cx="8641080" cy="5162974"/>
          </a:xfrm>
        </p:spPr>
        <p:txBody>
          <a:bodyPr>
            <a:normAutofit lnSpcReduction="10000"/>
          </a:bodyPr>
          <a:lstStyle/>
          <a:p>
            <a:r>
              <a:rPr lang="en-US" sz="2500" dirty="0" smtClean="0"/>
              <a:t>The NJ Clean Energy Program (NJCEP) has unwittingly moved away from high COP GSHPs in favor of </a:t>
            </a:r>
            <a:r>
              <a:rPr lang="en-US" sz="2500" dirty="0" err="1" smtClean="0"/>
              <a:t>ccASHPs</a:t>
            </a:r>
            <a:r>
              <a:rPr lang="en-US" sz="2500" dirty="0" smtClean="0"/>
              <a:t> – impact on the grid at winter peak apparently not considered</a:t>
            </a:r>
          </a:p>
          <a:p>
            <a:r>
              <a:rPr lang="en-US" sz="2500" dirty="0" smtClean="0"/>
              <a:t>Mass conversions from fossil fuel heat to </a:t>
            </a:r>
            <a:r>
              <a:rPr lang="en-US" sz="2500" dirty="0" err="1" smtClean="0"/>
              <a:t>ccASHPs</a:t>
            </a:r>
            <a:r>
              <a:rPr lang="en-US" sz="2500" dirty="0" smtClean="0"/>
              <a:t> will have a tremendous impact on the ability to deliver reliable and resilient electric power during winter peaks</a:t>
            </a:r>
          </a:p>
          <a:p>
            <a:r>
              <a:rPr lang="en-US" sz="2500" dirty="0" smtClean="0"/>
              <a:t>Nothing has been done in the past 50+ years to build more large scale power storage since Yards Creek</a:t>
            </a:r>
          </a:p>
          <a:p>
            <a:r>
              <a:rPr lang="en-US" sz="2500" dirty="0" smtClean="0"/>
              <a:t>No consideration has been given to thermal or seasonal storage</a:t>
            </a:r>
          </a:p>
          <a:p>
            <a:r>
              <a:rPr lang="en-US" sz="2500" dirty="0" smtClean="0"/>
              <a:t>As witnessed from the State College project solar PV – even if coupled with massive amounts of short term battery storage – will not likely to be enough to shave the peaks</a:t>
            </a:r>
            <a:endParaRPr lang="en-US" sz="2100" dirty="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15</a:t>
            </a:fld>
            <a:endParaRPr lang="en-US"/>
          </a:p>
        </p:txBody>
      </p:sp>
    </p:spTree>
    <p:extLst>
      <p:ext uri="{BB962C8B-B14F-4D97-AF65-F5344CB8AC3E}">
        <p14:creationId xmlns:p14="http://schemas.microsoft.com/office/powerpoint/2010/main" val="3746011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Learning from Others</a:t>
            </a:r>
            <a:endParaRPr lang="en-US" sz="4200" b="1" dirty="0"/>
          </a:p>
        </p:txBody>
      </p:sp>
      <p:sp>
        <p:nvSpPr>
          <p:cNvPr id="3" name="Content Placeholder 2"/>
          <p:cNvSpPr>
            <a:spLocks noGrp="1"/>
          </p:cNvSpPr>
          <p:nvPr>
            <p:ph idx="1"/>
          </p:nvPr>
        </p:nvSpPr>
        <p:spPr>
          <a:xfrm>
            <a:off x="480060" y="1371600"/>
            <a:ext cx="8641080" cy="5162974"/>
          </a:xfrm>
        </p:spPr>
        <p:txBody>
          <a:bodyPr>
            <a:normAutofit/>
          </a:bodyPr>
          <a:lstStyle/>
          <a:p>
            <a:r>
              <a:rPr lang="en-US" sz="2500" dirty="0" smtClean="0"/>
              <a:t>Our neighbor in New York has a multi-year head start and has established a myriad of programs:</a:t>
            </a:r>
          </a:p>
          <a:p>
            <a:pPr lvl="1"/>
            <a:r>
              <a:rPr lang="en-US" sz="2100" dirty="0" smtClean="0"/>
              <a:t>Retrofitting old buildings up to near Net-Zero</a:t>
            </a:r>
          </a:p>
          <a:p>
            <a:pPr lvl="1"/>
            <a:r>
              <a:rPr lang="en-US" sz="2100" dirty="0" smtClean="0"/>
              <a:t>Eliminating many fossil fuels in NYC</a:t>
            </a:r>
          </a:p>
          <a:p>
            <a:pPr lvl="1"/>
            <a:r>
              <a:rPr lang="en-US" sz="2100" dirty="0" err="1" smtClean="0"/>
              <a:t>RevConnect</a:t>
            </a:r>
            <a:r>
              <a:rPr lang="en-US" sz="2100" dirty="0" smtClean="0"/>
              <a:t> program to connect ideas to power companies</a:t>
            </a:r>
          </a:p>
          <a:p>
            <a:pPr lvl="1"/>
            <a:r>
              <a:rPr lang="en-US" sz="2100" dirty="0" smtClean="0"/>
              <a:t>Customer outreach programs</a:t>
            </a:r>
          </a:p>
          <a:p>
            <a:pPr lvl="1"/>
            <a:r>
              <a:rPr lang="en-US" sz="2100" dirty="0" smtClean="0"/>
              <a:t>Renewables training for the trades</a:t>
            </a:r>
          </a:p>
          <a:p>
            <a:pPr lvl="1"/>
            <a:r>
              <a:rPr lang="en-US" sz="2100" dirty="0" smtClean="0"/>
              <a:t>Standards for installing GSHP systems; projects that meet these standards get a Quality Assurance from NYSERDA</a:t>
            </a:r>
          </a:p>
          <a:p>
            <a:pPr lvl="1"/>
            <a:r>
              <a:rPr lang="en-US" sz="2100" dirty="0" smtClean="0"/>
              <a:t>Significant direct rebates (not tax credits) for GSHP installations:</a:t>
            </a:r>
          </a:p>
          <a:p>
            <a:pPr lvl="2"/>
            <a:r>
              <a:rPr lang="en-US" sz="1600" dirty="0" smtClean="0"/>
              <a:t>Most of NYS receives $1,500/ton up to 10 tons</a:t>
            </a:r>
          </a:p>
          <a:p>
            <a:pPr lvl="2"/>
            <a:r>
              <a:rPr lang="en-US" sz="1600" dirty="0" smtClean="0"/>
              <a:t>PSEG-LI customers receive $2,000/ton</a:t>
            </a:r>
          </a:p>
          <a:p>
            <a:pPr lvl="2"/>
            <a:r>
              <a:rPr lang="en-US" sz="1600" dirty="0" smtClean="0"/>
              <a:t>National Grid customers  (Upstate and Western NY) receive another $1,100 per installation</a:t>
            </a:r>
          </a:p>
          <a:p>
            <a:pPr lvl="1"/>
            <a:endParaRPr lang="en-US" sz="2100" dirty="0" smtClean="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16</a:t>
            </a:fld>
            <a:endParaRPr lang="en-US"/>
          </a:p>
        </p:txBody>
      </p:sp>
    </p:spTree>
    <p:extLst>
      <p:ext uri="{BB962C8B-B14F-4D97-AF65-F5344CB8AC3E}">
        <p14:creationId xmlns:p14="http://schemas.microsoft.com/office/powerpoint/2010/main" val="682242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t>What </a:t>
            </a:r>
            <a:r>
              <a:rPr lang="en-US" sz="4200" b="1" dirty="0" smtClean="0"/>
              <a:t>Else Can We Do?</a:t>
            </a:r>
            <a:endParaRPr lang="en-US" sz="4200" b="1" dirty="0"/>
          </a:p>
        </p:txBody>
      </p:sp>
      <p:sp>
        <p:nvSpPr>
          <p:cNvPr id="3" name="Content Placeholder 2"/>
          <p:cNvSpPr>
            <a:spLocks noGrp="1"/>
          </p:cNvSpPr>
          <p:nvPr>
            <p:ph idx="1"/>
          </p:nvPr>
        </p:nvSpPr>
        <p:spPr>
          <a:xfrm>
            <a:off x="480060" y="1371600"/>
            <a:ext cx="8641080" cy="5162974"/>
          </a:xfrm>
        </p:spPr>
        <p:txBody>
          <a:bodyPr>
            <a:normAutofit fontScale="92500" lnSpcReduction="10000"/>
          </a:bodyPr>
          <a:lstStyle/>
          <a:p>
            <a:r>
              <a:rPr lang="en-US" sz="2500" dirty="0" smtClean="0"/>
              <a:t>Drive down the cost of GSHP systems by using an Air Source/Ground Source Hybrid design</a:t>
            </a:r>
          </a:p>
          <a:p>
            <a:pPr lvl="1"/>
            <a:r>
              <a:rPr lang="en-US" sz="1700" dirty="0" smtClean="0"/>
              <a:t>We’ve performed simulations using an actual Grand Forks, ND commercial building to show it can work</a:t>
            </a:r>
          </a:p>
          <a:p>
            <a:pPr lvl="1"/>
            <a:r>
              <a:rPr lang="en-US" sz="1700" dirty="0" smtClean="0"/>
              <a:t>Research papers document installations in Europe</a:t>
            </a:r>
          </a:p>
          <a:p>
            <a:pPr lvl="1"/>
            <a:r>
              <a:rPr lang="en-US" sz="1700" dirty="0" smtClean="0"/>
              <a:t>A German company – </a:t>
            </a:r>
            <a:r>
              <a:rPr lang="en-US" sz="1700" dirty="0" err="1" smtClean="0"/>
              <a:t>SmartHeat</a:t>
            </a:r>
            <a:r>
              <a:rPr lang="en-US" sz="1700" dirty="0" smtClean="0"/>
              <a:t> – now manufactures an all-in-one hybrid unit</a:t>
            </a:r>
          </a:p>
          <a:p>
            <a:r>
              <a:rPr lang="en-US" sz="2500" dirty="0" smtClean="0"/>
              <a:t>In conjunction with high performance geothermal pipe, the geo-exchange size can be reduced up to 75% - this translates into about a 25% project cost reduction</a:t>
            </a:r>
          </a:p>
          <a:p>
            <a:r>
              <a:rPr lang="en-US" sz="2500" dirty="0" smtClean="0"/>
              <a:t>The smaller geo-exchange means ¼ the amount of drilling and would extend our current fleet of rigs up to 3 times</a:t>
            </a:r>
          </a:p>
          <a:p>
            <a:r>
              <a:rPr lang="en-US" sz="2500" dirty="0" smtClean="0"/>
              <a:t>In many cases we’d need only one bore – opens up potential sites</a:t>
            </a:r>
          </a:p>
          <a:p>
            <a:r>
              <a:rPr lang="en-US" sz="2500" dirty="0" smtClean="0"/>
              <a:t>We need </a:t>
            </a:r>
            <a:r>
              <a:rPr lang="en-US" sz="2500" dirty="0" err="1" smtClean="0"/>
              <a:t>ccASHP</a:t>
            </a:r>
            <a:r>
              <a:rPr lang="en-US" sz="2500" dirty="0" smtClean="0"/>
              <a:t> manufacturers to add a geo connection, or GSHP manufacturers to add a air source connection to turn this into a mass market solution</a:t>
            </a:r>
          </a:p>
          <a:p>
            <a:endParaRPr lang="en-US" sz="2500" dirty="0"/>
          </a:p>
          <a:p>
            <a:pPr lvl="1"/>
            <a:endParaRPr lang="en-US" sz="2100" dirty="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dirty="0" smtClean="0"/>
              <a:t>NJDEP</a:t>
            </a:r>
            <a:endParaRPr lang="en-US" dirty="0"/>
          </a:p>
        </p:txBody>
      </p:sp>
      <p:sp>
        <p:nvSpPr>
          <p:cNvPr id="6" name="Slide Number Placeholder 5"/>
          <p:cNvSpPr>
            <a:spLocks noGrp="1"/>
          </p:cNvSpPr>
          <p:nvPr>
            <p:ph type="sldNum" sz="quarter" idx="12"/>
          </p:nvPr>
        </p:nvSpPr>
        <p:spPr/>
        <p:txBody>
          <a:bodyPr/>
          <a:lstStyle/>
          <a:p>
            <a:fld id="{AB2225CD-0370-41D7-8216-B9F125689B6B}" type="slidenum">
              <a:rPr lang="en-US" smtClean="0"/>
              <a:t>17</a:t>
            </a:fld>
            <a:endParaRPr lang="en-US"/>
          </a:p>
        </p:txBody>
      </p:sp>
    </p:spTree>
    <p:extLst>
      <p:ext uri="{BB962C8B-B14F-4D97-AF65-F5344CB8AC3E}">
        <p14:creationId xmlns:p14="http://schemas.microsoft.com/office/powerpoint/2010/main" val="1071722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What Else?</a:t>
            </a:r>
            <a:endParaRPr lang="en-US" sz="4200" b="1" dirty="0"/>
          </a:p>
        </p:txBody>
      </p:sp>
      <p:sp>
        <p:nvSpPr>
          <p:cNvPr id="3" name="Content Placeholder 2"/>
          <p:cNvSpPr>
            <a:spLocks noGrp="1"/>
          </p:cNvSpPr>
          <p:nvPr>
            <p:ph idx="1"/>
          </p:nvPr>
        </p:nvSpPr>
        <p:spPr>
          <a:xfrm>
            <a:off x="480060" y="1219200"/>
            <a:ext cx="8641080" cy="5486400"/>
          </a:xfrm>
        </p:spPr>
        <p:txBody>
          <a:bodyPr>
            <a:normAutofit/>
          </a:bodyPr>
          <a:lstStyle/>
          <a:p>
            <a:r>
              <a:rPr lang="en-US" sz="2500" dirty="0" smtClean="0"/>
              <a:t>Adopt new building standards to drive down demand</a:t>
            </a:r>
          </a:p>
          <a:p>
            <a:r>
              <a:rPr lang="en-US" sz="2500" dirty="0" smtClean="0"/>
              <a:t>Phase in high COP space and DHW heating as standard – waivers required to install new fossil fuel units</a:t>
            </a:r>
          </a:p>
          <a:p>
            <a:r>
              <a:rPr lang="en-US" sz="2500" dirty="0" smtClean="0"/>
              <a:t>Streamline the well permitting for geothermal</a:t>
            </a:r>
          </a:p>
          <a:p>
            <a:pPr lvl="1"/>
            <a:r>
              <a:rPr lang="en-US" sz="2100" dirty="0" smtClean="0"/>
              <a:t>Each bore is considered a separate well even though no water is ever pumped and the bore is quickly outfitted with pipe and grouted over</a:t>
            </a:r>
          </a:p>
          <a:p>
            <a:pPr lvl="1"/>
            <a:r>
              <a:rPr lang="en-US" sz="2100" dirty="0" smtClean="0"/>
              <a:t>Multiple and almost identical Well Permits and Records are filed even though the bores are usually 15’ to 20 ‘ apart</a:t>
            </a:r>
          </a:p>
          <a:p>
            <a:pPr lvl="1"/>
            <a:r>
              <a:rPr lang="en-US" sz="2100" dirty="0" smtClean="0"/>
              <a:t>Same fee charged for each bore; most “5 ton homes” use 4 bores</a:t>
            </a:r>
          </a:p>
          <a:p>
            <a:pPr lvl="1"/>
            <a:r>
              <a:rPr lang="en-US" sz="2100" dirty="0" smtClean="0"/>
              <a:t>Mandate that geothermal wells not only be grouted, but the grout must have a thermal conductivity (TC) of at least 1.0 unless a TC test establishes that it should be higher – standard bentonite grout with a TC = 0.4 significantly reduces the performance of the well</a:t>
            </a:r>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18</a:t>
            </a:fld>
            <a:endParaRPr lang="en-US"/>
          </a:p>
        </p:txBody>
      </p:sp>
    </p:spTree>
    <p:extLst>
      <p:ext uri="{BB962C8B-B14F-4D97-AF65-F5344CB8AC3E}">
        <p14:creationId xmlns:p14="http://schemas.microsoft.com/office/powerpoint/2010/main" val="2558954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What Else?</a:t>
            </a:r>
            <a:endParaRPr lang="en-US" sz="4200" b="1" dirty="0"/>
          </a:p>
        </p:txBody>
      </p:sp>
      <p:sp>
        <p:nvSpPr>
          <p:cNvPr id="3" name="Content Placeholder 2"/>
          <p:cNvSpPr>
            <a:spLocks noGrp="1"/>
          </p:cNvSpPr>
          <p:nvPr>
            <p:ph idx="1"/>
          </p:nvPr>
        </p:nvSpPr>
        <p:spPr>
          <a:xfrm>
            <a:off x="480060" y="1371600"/>
            <a:ext cx="8641080" cy="5334000"/>
          </a:xfrm>
        </p:spPr>
        <p:txBody>
          <a:bodyPr>
            <a:normAutofit/>
          </a:bodyPr>
          <a:lstStyle/>
          <a:p>
            <a:r>
              <a:rPr lang="en-US" sz="2500" dirty="0"/>
              <a:t>Streamline the installation permitting and inspection</a:t>
            </a:r>
          </a:p>
          <a:p>
            <a:pPr lvl="1"/>
            <a:r>
              <a:rPr lang="en-US" sz="1800" dirty="0"/>
              <a:t>A GSHP installation now covers 4 </a:t>
            </a:r>
            <a:r>
              <a:rPr lang="en-US" sz="1800" dirty="0" err="1"/>
              <a:t>subcodes</a:t>
            </a:r>
            <a:r>
              <a:rPr lang="en-US" sz="1800" dirty="0"/>
              <a:t> with individual applications and fees: Mechanical, Building, Electrical and Plumbing</a:t>
            </a:r>
          </a:p>
          <a:p>
            <a:pPr lvl="1"/>
            <a:r>
              <a:rPr lang="en-US" sz="1800" dirty="0"/>
              <a:t>In many municipalities this means 4 different inspectors and 4 appointments</a:t>
            </a:r>
          </a:p>
          <a:p>
            <a:r>
              <a:rPr lang="en-US" sz="2500" dirty="0" smtClean="0"/>
              <a:t>Geothermal units purchased from in-state distributors subject to sales tax even though the installation in total is not taxed as a “Capital Improvement” (NJ Form ST-8)</a:t>
            </a:r>
          </a:p>
          <a:p>
            <a:r>
              <a:rPr lang="en-US" sz="2500" dirty="0" smtClean="0"/>
              <a:t>State taxes and fees cost an average $1,300 per residential GSHP installation and cannot be deducted from Federal taxes</a:t>
            </a:r>
          </a:p>
          <a:p>
            <a:r>
              <a:rPr lang="en-US" sz="2500" dirty="0" smtClean="0"/>
              <a:t>Re-introduce electric heat electric rates – even high COP heating must compete against very low natural gas prices</a:t>
            </a:r>
          </a:p>
          <a:p>
            <a:pPr lvl="1"/>
            <a:r>
              <a:rPr lang="en-US" sz="2100" dirty="0" smtClean="0"/>
              <a:t>Time of day pricing could encourage customers to move electric vehicle charging and other ancillary use to off peak times and save them money by selling it back at peak</a:t>
            </a:r>
          </a:p>
          <a:p>
            <a:endParaRPr lang="en-US" sz="2500" dirty="0" smtClean="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19</a:t>
            </a:fld>
            <a:endParaRPr lang="en-US"/>
          </a:p>
        </p:txBody>
      </p:sp>
    </p:spTree>
    <p:extLst>
      <p:ext uri="{BB962C8B-B14F-4D97-AF65-F5344CB8AC3E}">
        <p14:creationId xmlns:p14="http://schemas.microsoft.com/office/powerpoint/2010/main" val="87877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b="1" dirty="0" smtClean="0"/>
              <a:t>Overview</a:t>
            </a:r>
            <a:endParaRPr lang="en-US" sz="4200" b="1" dirty="0"/>
          </a:p>
        </p:txBody>
      </p:sp>
      <p:sp>
        <p:nvSpPr>
          <p:cNvPr id="3" name="Content Placeholder 2"/>
          <p:cNvSpPr>
            <a:spLocks noGrp="1"/>
          </p:cNvSpPr>
          <p:nvPr>
            <p:ph idx="1"/>
          </p:nvPr>
        </p:nvSpPr>
        <p:spPr>
          <a:xfrm>
            <a:off x="480060" y="1381760"/>
            <a:ext cx="8641080" cy="5152814"/>
          </a:xfrm>
        </p:spPr>
        <p:txBody>
          <a:bodyPr>
            <a:normAutofit/>
          </a:bodyPr>
          <a:lstStyle/>
          <a:p>
            <a:r>
              <a:rPr lang="en-US" sz="3200" dirty="0" smtClean="0"/>
              <a:t>Putting some realism into achieving our stated goals of 40% reduction by 2030 and 80% below 2006 levels by 2050</a:t>
            </a:r>
          </a:p>
          <a:p>
            <a:r>
              <a:rPr lang="en-US" sz="3200" dirty="0" smtClean="0"/>
              <a:t>Barriers to achieving our goals</a:t>
            </a:r>
          </a:p>
          <a:p>
            <a:r>
              <a:rPr lang="en-US" sz="3200" dirty="0"/>
              <a:t>The available </a:t>
            </a:r>
            <a:r>
              <a:rPr lang="en-US" sz="3200" dirty="0" smtClean="0"/>
              <a:t>technologies</a:t>
            </a:r>
          </a:p>
          <a:p>
            <a:r>
              <a:rPr lang="en-US" sz="3200" dirty="0" smtClean="0"/>
              <a:t>What others are doing</a:t>
            </a:r>
          </a:p>
          <a:p>
            <a:r>
              <a:rPr lang="en-US" sz="3200" dirty="0" smtClean="0"/>
              <a:t>What NJ might want to do</a:t>
            </a:r>
            <a:endParaRPr lang="en-US" sz="3200" dirty="0"/>
          </a:p>
          <a:p>
            <a:endParaRPr lang="en-US" sz="2500" dirty="0"/>
          </a:p>
          <a:p>
            <a:endParaRPr lang="en-US" sz="2500" dirty="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2</a:t>
            </a:fld>
            <a:endParaRPr lang="en-US"/>
          </a:p>
        </p:txBody>
      </p:sp>
    </p:spTree>
    <p:extLst>
      <p:ext uri="{BB962C8B-B14F-4D97-AF65-F5344CB8AC3E}">
        <p14:creationId xmlns:p14="http://schemas.microsoft.com/office/powerpoint/2010/main" val="3979191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PSEG Clean Energy Future Plan</a:t>
            </a:r>
            <a:endParaRPr lang="en-US" sz="4200" b="1" dirty="0"/>
          </a:p>
        </p:txBody>
      </p:sp>
      <p:sp>
        <p:nvSpPr>
          <p:cNvPr id="3" name="Content Placeholder 2"/>
          <p:cNvSpPr>
            <a:spLocks noGrp="1"/>
          </p:cNvSpPr>
          <p:nvPr>
            <p:ph idx="1"/>
          </p:nvPr>
        </p:nvSpPr>
        <p:spPr>
          <a:xfrm>
            <a:off x="480060" y="1371600"/>
            <a:ext cx="8641080" cy="5410200"/>
          </a:xfrm>
        </p:spPr>
        <p:txBody>
          <a:bodyPr>
            <a:normAutofit lnSpcReduction="10000"/>
          </a:bodyPr>
          <a:lstStyle/>
          <a:p>
            <a:r>
              <a:rPr lang="en-US" sz="2500" dirty="0" smtClean="0"/>
              <a:t>$2.8B in Energy-efficiency programs – efficient appliances, smart thermostats, energy audits, low cost energy efficiency kits, </a:t>
            </a:r>
            <a:r>
              <a:rPr lang="en-US" sz="2500" dirty="0" err="1" smtClean="0"/>
              <a:t>etc</a:t>
            </a:r>
            <a:endParaRPr lang="en-US" sz="2500" dirty="0" smtClean="0"/>
          </a:p>
          <a:p>
            <a:r>
              <a:rPr lang="en-US" sz="2500" dirty="0" smtClean="0"/>
              <a:t>$364M for 37,000 electric vehicle chargers in homes, 2,200 mixed use buildings and 150 fast chargers on the road; includes 50 to 100 electric school buses for low-income areas</a:t>
            </a:r>
          </a:p>
          <a:p>
            <a:r>
              <a:rPr lang="en-US" sz="2500" dirty="0" smtClean="0"/>
              <a:t>$180M for 35Mw of energy storage</a:t>
            </a:r>
          </a:p>
          <a:p>
            <a:r>
              <a:rPr lang="en-US" sz="2500" dirty="0" smtClean="0"/>
              <a:t>$800M on “Energy Cloud” based around Smart Meters</a:t>
            </a:r>
          </a:p>
          <a:p>
            <a:r>
              <a:rPr lang="en-US" sz="2500" dirty="0" smtClean="0"/>
              <a:t>No mention of heat pumps in press releases</a:t>
            </a:r>
          </a:p>
          <a:p>
            <a:r>
              <a:rPr lang="en-US" sz="2500" dirty="0" smtClean="0"/>
              <a:t>In total a $4.1B plan.  Is this the best way to spend this money?  Will this achieve the 2030 GHG goals??  It’s cast as saving consumers money, but how much does it reduce GHGs???</a:t>
            </a:r>
          </a:p>
          <a:p>
            <a:endParaRPr lang="en-US" sz="2500" dirty="0" smtClean="0"/>
          </a:p>
          <a:p>
            <a:endParaRPr lang="en-US" sz="2500" dirty="0" smtClean="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20</a:t>
            </a:fld>
            <a:endParaRPr lang="en-US"/>
          </a:p>
        </p:txBody>
      </p:sp>
    </p:spTree>
    <p:extLst>
      <p:ext uri="{BB962C8B-B14F-4D97-AF65-F5344CB8AC3E}">
        <p14:creationId xmlns:p14="http://schemas.microsoft.com/office/powerpoint/2010/main" val="1440254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Where to from here?</a:t>
            </a:r>
            <a:endParaRPr lang="en-US" sz="4200" b="1" dirty="0"/>
          </a:p>
        </p:txBody>
      </p:sp>
      <p:sp>
        <p:nvSpPr>
          <p:cNvPr id="3" name="Content Placeholder 2"/>
          <p:cNvSpPr>
            <a:spLocks noGrp="1"/>
          </p:cNvSpPr>
          <p:nvPr>
            <p:ph idx="1"/>
          </p:nvPr>
        </p:nvSpPr>
        <p:spPr/>
        <p:txBody>
          <a:bodyPr>
            <a:normAutofit/>
          </a:bodyPr>
          <a:lstStyle/>
          <a:p>
            <a:r>
              <a:rPr lang="en-US" sz="2800" dirty="0" smtClean="0"/>
              <a:t>Food for thought - Group Discussion</a:t>
            </a:r>
          </a:p>
          <a:p>
            <a:pPr lvl="1"/>
            <a:r>
              <a:rPr lang="en-US" sz="2400" dirty="0" smtClean="0"/>
              <a:t>Should we have a utility level service to deliver heat energy via pipes in our streets?</a:t>
            </a:r>
          </a:p>
          <a:p>
            <a:pPr lvl="1"/>
            <a:r>
              <a:rPr lang="en-US" sz="2400" dirty="0" smtClean="0"/>
              <a:t>UN Intergovernmental Panel on Climate Change – planet will reach crucial threshold of 1.5</a:t>
            </a:r>
            <a:r>
              <a:rPr lang="en-US" sz="2400" baseline="30000" dirty="0" smtClean="0"/>
              <a:t>0</a:t>
            </a:r>
            <a:r>
              <a:rPr lang="en-US" sz="2400" dirty="0" smtClean="0"/>
              <a:t> C as early as 2030.  Aggressive action needed immediately</a:t>
            </a:r>
          </a:p>
          <a:p>
            <a:pPr lvl="1"/>
            <a:r>
              <a:rPr lang="en-US" sz="2400" dirty="0" smtClean="0"/>
              <a:t>Establishing a research track for emerging technologies</a:t>
            </a:r>
          </a:p>
          <a:p>
            <a:r>
              <a:rPr lang="en-US" sz="2800" dirty="0" smtClean="0"/>
              <a:t>Takeaways and Action Items</a:t>
            </a:r>
            <a:endParaRPr lang="en-US" sz="2800" dirty="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21</a:t>
            </a:fld>
            <a:endParaRPr lang="en-US"/>
          </a:p>
        </p:txBody>
      </p:sp>
    </p:spTree>
    <p:extLst>
      <p:ext uri="{BB962C8B-B14F-4D97-AF65-F5344CB8AC3E}">
        <p14:creationId xmlns:p14="http://schemas.microsoft.com/office/powerpoint/2010/main" val="3700439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926253"/>
          </a:xfrm>
        </p:spPr>
        <p:txBody>
          <a:bodyPr/>
          <a:lstStyle/>
          <a:p>
            <a:r>
              <a:rPr lang="en-US" sz="4200" b="1" dirty="0" smtClean="0"/>
              <a:t>The Current Outlook</a:t>
            </a:r>
            <a:endParaRPr lang="en-US" b="1" dirty="0"/>
          </a:p>
        </p:txBody>
      </p:sp>
      <p:sp>
        <p:nvSpPr>
          <p:cNvPr id="3" name="Content Placeholder 2"/>
          <p:cNvSpPr>
            <a:spLocks noGrp="1"/>
          </p:cNvSpPr>
          <p:nvPr>
            <p:ph idx="1"/>
          </p:nvPr>
        </p:nvSpPr>
        <p:spPr>
          <a:xfrm>
            <a:off x="480060" y="1295400"/>
            <a:ext cx="8641080" cy="5532120"/>
          </a:xfrm>
        </p:spPr>
        <p:txBody>
          <a:bodyPr>
            <a:normAutofit fontScale="92500"/>
          </a:bodyPr>
          <a:lstStyle/>
          <a:p>
            <a:r>
              <a:rPr lang="en-US" sz="2500" dirty="0" smtClean="0"/>
              <a:t>To date there has not been a clear vision as to how definitive actions and investments will translate to the overarching desired goals</a:t>
            </a:r>
          </a:p>
          <a:p>
            <a:r>
              <a:rPr lang="en-US" sz="2500" dirty="0" smtClean="0"/>
              <a:t>NJ is relying – at least in part – on an updated Energy Master Plan to help accomplish this</a:t>
            </a:r>
          </a:p>
          <a:p>
            <a:r>
              <a:rPr lang="en-US" sz="2500" dirty="0" smtClean="0"/>
              <a:t>Clean Energy Programs in NJ to date have nibbled around the edges with a mix of small incentives in an attempt to change behaviors of customers, the trades, and utilities</a:t>
            </a:r>
          </a:p>
          <a:p>
            <a:r>
              <a:rPr lang="en-US" sz="2500" dirty="0" smtClean="0"/>
              <a:t>Maybe worse, they are still providing incentives for fossil fuel devices that will be in service at least the next 15 to 20 years and beyond the 2030 goal.  Is that a good idea?</a:t>
            </a:r>
          </a:p>
          <a:p>
            <a:r>
              <a:rPr lang="en-US" sz="2500" dirty="0"/>
              <a:t>N</a:t>
            </a:r>
            <a:r>
              <a:rPr lang="en-US" sz="2500" dirty="0" smtClean="0"/>
              <a:t>atural gas lines are still being extended into new territory but we know that must be curtailed.  This will create yet another new issue of “stranded assets” down the road and wasted investment</a:t>
            </a:r>
            <a:endParaRPr lang="en-US" sz="2100" dirty="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3</a:t>
            </a:fld>
            <a:endParaRPr lang="en-US"/>
          </a:p>
        </p:txBody>
      </p:sp>
    </p:spTree>
    <p:extLst>
      <p:ext uri="{BB962C8B-B14F-4D97-AF65-F5344CB8AC3E}">
        <p14:creationId xmlns:p14="http://schemas.microsoft.com/office/powerpoint/2010/main" val="621305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t>What</a:t>
            </a:r>
            <a:r>
              <a:rPr lang="en-US" b="1" dirty="0" smtClean="0"/>
              <a:t> </a:t>
            </a:r>
            <a:r>
              <a:rPr lang="en-US" sz="4200" b="1" dirty="0" smtClean="0"/>
              <a:t>are</a:t>
            </a:r>
            <a:r>
              <a:rPr lang="en-US" b="1" dirty="0" smtClean="0"/>
              <a:t> we up against?</a:t>
            </a:r>
            <a:endParaRPr lang="en-US" b="1" dirty="0"/>
          </a:p>
        </p:txBody>
      </p:sp>
      <p:sp>
        <p:nvSpPr>
          <p:cNvPr id="3" name="Content Placeholder 2"/>
          <p:cNvSpPr>
            <a:spLocks noGrp="1"/>
          </p:cNvSpPr>
          <p:nvPr>
            <p:ph idx="1"/>
          </p:nvPr>
        </p:nvSpPr>
        <p:spPr>
          <a:xfrm>
            <a:off x="480060" y="1524000"/>
            <a:ext cx="8641080" cy="5010574"/>
          </a:xfrm>
        </p:spPr>
        <p:txBody>
          <a:bodyPr>
            <a:normAutofit fontScale="92500" lnSpcReduction="10000"/>
          </a:bodyPr>
          <a:lstStyle/>
          <a:p>
            <a:r>
              <a:rPr lang="en-US" sz="2800" dirty="0" smtClean="0"/>
              <a:t>As of 2017 NJ had 3,214,360 households</a:t>
            </a:r>
          </a:p>
          <a:p>
            <a:pPr lvl="1"/>
            <a:r>
              <a:rPr lang="en-US" sz="2400" dirty="0" smtClean="0"/>
              <a:t>We can estimate that non-renewables currently heat about 3M of those homes for the sake of discussion</a:t>
            </a:r>
          </a:p>
          <a:p>
            <a:pPr lvl="1"/>
            <a:r>
              <a:rPr lang="en-US" sz="2400" dirty="0" smtClean="0"/>
              <a:t>If we assume half of those must be converted by 2030 then we’d need on average about 136,000 conversions per year</a:t>
            </a:r>
          </a:p>
          <a:p>
            <a:r>
              <a:rPr lang="en-US" sz="2800" dirty="0" smtClean="0"/>
              <a:t>As of 2016 there were 2,823,067 cars, 2,882,053 trucks, 151,101 motor cycles and 22,769 buses registered in NJ</a:t>
            </a:r>
          </a:p>
          <a:p>
            <a:pPr lvl="1"/>
            <a:r>
              <a:rPr lang="en-US" sz="2400" dirty="0" smtClean="0"/>
              <a:t>This would require about 257,000 new electric cars per year</a:t>
            </a:r>
          </a:p>
          <a:p>
            <a:pPr lvl="1"/>
            <a:r>
              <a:rPr lang="en-US" sz="2400" dirty="0" smtClean="0"/>
              <a:t>It’s not clear there is a renewable solution in the truck sector today</a:t>
            </a:r>
          </a:p>
          <a:p>
            <a:pPr lvl="1"/>
            <a:r>
              <a:rPr lang="en-US" sz="2400" dirty="0" smtClean="0"/>
              <a:t>There is no solution for the motorcycle segment, but it is small</a:t>
            </a:r>
          </a:p>
          <a:p>
            <a:pPr lvl="1"/>
            <a:r>
              <a:rPr lang="en-US" sz="2400" dirty="0" smtClean="0"/>
              <a:t>We’d need about 2,000 electric or hydrogen fuel buses per year</a:t>
            </a:r>
          </a:p>
          <a:p>
            <a:r>
              <a:rPr lang="en-US" sz="2800" dirty="0" smtClean="0"/>
              <a:t>Many commercial, industrial, and manufacturing processes will need fossil fuel into the foreseeable future</a:t>
            </a:r>
          </a:p>
          <a:p>
            <a:pPr lvl="1"/>
            <a:endParaRPr lang="en-US" sz="2400" dirty="0" smtClean="0"/>
          </a:p>
          <a:p>
            <a:pPr lvl="1"/>
            <a:endParaRPr lang="en-US" dirty="0"/>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4</a:t>
            </a:fld>
            <a:endParaRPr lang="en-US"/>
          </a:p>
        </p:txBody>
      </p:sp>
    </p:spTree>
    <p:extLst>
      <p:ext uri="{BB962C8B-B14F-4D97-AF65-F5344CB8AC3E}">
        <p14:creationId xmlns:p14="http://schemas.microsoft.com/office/powerpoint/2010/main" val="3397476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t>What</a:t>
            </a:r>
            <a:r>
              <a:rPr lang="en-US" b="1" dirty="0" smtClean="0"/>
              <a:t> </a:t>
            </a:r>
            <a:r>
              <a:rPr lang="en-US" sz="4200" b="1" dirty="0" smtClean="0"/>
              <a:t>are</a:t>
            </a:r>
            <a:r>
              <a:rPr lang="en-US" b="1" dirty="0" smtClean="0"/>
              <a:t> we up against?</a:t>
            </a:r>
            <a:endParaRPr lang="en-US" b="1" dirty="0"/>
          </a:p>
        </p:txBody>
      </p:sp>
      <p:sp>
        <p:nvSpPr>
          <p:cNvPr id="3" name="Content Placeholder 2"/>
          <p:cNvSpPr>
            <a:spLocks noGrp="1"/>
          </p:cNvSpPr>
          <p:nvPr>
            <p:ph idx="1"/>
          </p:nvPr>
        </p:nvSpPr>
        <p:spPr>
          <a:xfrm>
            <a:off x="457200" y="1295400"/>
            <a:ext cx="8641080" cy="5410200"/>
          </a:xfrm>
        </p:spPr>
        <p:txBody>
          <a:bodyPr>
            <a:normAutofit fontScale="70000" lnSpcReduction="20000"/>
          </a:bodyPr>
          <a:lstStyle/>
          <a:p>
            <a:r>
              <a:rPr lang="en-US" sz="3100" dirty="0" smtClean="0"/>
              <a:t>The Federal government is poised to rollback fuel economy standards in the automotive sector</a:t>
            </a:r>
          </a:p>
          <a:p>
            <a:pPr lvl="1"/>
            <a:r>
              <a:rPr lang="en-US" sz="2600" dirty="0" smtClean="0"/>
              <a:t>This may cast into doubt what electric vehicle selection will be</a:t>
            </a:r>
          </a:p>
          <a:p>
            <a:pPr lvl="1"/>
            <a:r>
              <a:rPr lang="en-US" sz="2600" dirty="0" smtClean="0"/>
              <a:t>It sends a message to consumers that conversion is not necessary</a:t>
            </a:r>
          </a:p>
          <a:p>
            <a:pPr lvl="1"/>
            <a:r>
              <a:rPr lang="en-US" sz="2600" dirty="0" smtClean="0"/>
              <a:t>Consumer preferences have been tilted towards SUV and pickups that will be harder to electrify</a:t>
            </a:r>
          </a:p>
          <a:p>
            <a:r>
              <a:rPr lang="en-US" sz="3100" dirty="0" smtClean="0"/>
              <a:t>We will likely need more power storage to balance the load on the grid</a:t>
            </a:r>
          </a:p>
          <a:p>
            <a:pPr lvl="1"/>
            <a:r>
              <a:rPr lang="en-US" sz="2600" dirty="0" smtClean="0"/>
              <a:t>NJ has one commercial scale pumped hydro storage in Yards Creek – can release 420 MW of energy over a 5.7 hour period at peak operation; facility was built in the early 1960’s</a:t>
            </a:r>
          </a:p>
          <a:p>
            <a:pPr lvl="1"/>
            <a:r>
              <a:rPr lang="en-US" sz="2600" dirty="0" smtClean="0"/>
              <a:t>Study by Oakridge Labs in 2011 did not identify any other new candidates in NJ</a:t>
            </a:r>
          </a:p>
          <a:p>
            <a:pPr lvl="1"/>
            <a:r>
              <a:rPr lang="en-US" sz="2600" dirty="0" smtClean="0"/>
              <a:t>Other forms of commercial scale power storage are starting to come online but will be expensive</a:t>
            </a:r>
          </a:p>
          <a:p>
            <a:pPr lvl="1"/>
            <a:r>
              <a:rPr lang="en-US" sz="2600" dirty="0" smtClean="0"/>
              <a:t>Battery packs in the home are becoming available but are not yet a commercial scale product.  Current batteries have a finite operating life</a:t>
            </a:r>
          </a:p>
          <a:p>
            <a:r>
              <a:rPr lang="en-US" sz="3100" dirty="0" smtClean="0"/>
              <a:t>But NJ has made a large commitment to offshore wind power, reversing 8 years of stagnation</a:t>
            </a:r>
          </a:p>
          <a:p>
            <a:r>
              <a:rPr lang="en-US" sz="3100" dirty="0" smtClean="0"/>
              <a:t>The Federal government still has large tax credits in place for solar, wind and geothermal but they will phase out</a:t>
            </a:r>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5</a:t>
            </a:fld>
            <a:endParaRPr lang="en-US"/>
          </a:p>
        </p:txBody>
      </p:sp>
    </p:spTree>
    <p:extLst>
      <p:ext uri="{BB962C8B-B14F-4D97-AF65-F5344CB8AC3E}">
        <p14:creationId xmlns:p14="http://schemas.microsoft.com/office/powerpoint/2010/main" val="3152491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t>What</a:t>
            </a:r>
            <a:r>
              <a:rPr lang="en-US" b="1" dirty="0" smtClean="0"/>
              <a:t> </a:t>
            </a:r>
            <a:r>
              <a:rPr lang="en-US" sz="4200" b="1" dirty="0" smtClean="0"/>
              <a:t>are</a:t>
            </a:r>
            <a:r>
              <a:rPr lang="en-US" b="1" dirty="0" smtClean="0"/>
              <a:t> we up against?</a:t>
            </a:r>
            <a:endParaRPr lang="en-US" b="1" dirty="0"/>
          </a:p>
        </p:txBody>
      </p:sp>
      <p:sp>
        <p:nvSpPr>
          <p:cNvPr id="3" name="Content Placeholder 2"/>
          <p:cNvSpPr>
            <a:spLocks noGrp="1"/>
          </p:cNvSpPr>
          <p:nvPr>
            <p:ph idx="1"/>
          </p:nvPr>
        </p:nvSpPr>
        <p:spPr>
          <a:xfrm>
            <a:off x="480060" y="1371600"/>
            <a:ext cx="8641080" cy="5162974"/>
          </a:xfrm>
        </p:spPr>
        <p:txBody>
          <a:bodyPr>
            <a:normAutofit fontScale="85000" lnSpcReduction="10000"/>
          </a:bodyPr>
          <a:lstStyle/>
          <a:p>
            <a:r>
              <a:rPr lang="en-US" sz="2800" dirty="0" smtClean="0"/>
              <a:t>Rooftop solar is being promoted in NJ and other states as a solution</a:t>
            </a:r>
          </a:p>
          <a:p>
            <a:pPr lvl="1"/>
            <a:r>
              <a:rPr lang="en-US" sz="2400" dirty="0" smtClean="0"/>
              <a:t>Many homes do not have the proper southerly facing roofs, do not have the required tilt, or direct sunlight (no shade) to get the most out of this investment per dollar spent</a:t>
            </a:r>
          </a:p>
          <a:p>
            <a:pPr lvl="1"/>
            <a:r>
              <a:rPr lang="en-US" sz="2400" dirty="0" smtClean="0"/>
              <a:t>Many municipalities require variances for ground installations that could overcome this; but many people just don’t have the room needed</a:t>
            </a:r>
          </a:p>
          <a:p>
            <a:pPr lvl="1"/>
            <a:r>
              <a:rPr lang="en-US" sz="2400" dirty="0" smtClean="0"/>
              <a:t>Community solar can overcome these difficulties and can produce greater output per dollar and is finally getting its due</a:t>
            </a:r>
          </a:p>
          <a:p>
            <a:pPr lvl="1"/>
            <a:r>
              <a:rPr lang="en-US" sz="2400" dirty="0"/>
              <a:t>T</a:t>
            </a:r>
            <a:r>
              <a:rPr lang="en-US" sz="2400" dirty="0" smtClean="0"/>
              <a:t>he industry is not being helped by the 25% tariffs recently placed on Chinese solar panels </a:t>
            </a:r>
          </a:p>
          <a:p>
            <a:r>
              <a:rPr lang="en-US" sz="2800" dirty="0" smtClean="0"/>
              <a:t>Geothermal HVAC installations fell to about ½% market penetration after losing the Federal tax credits in 2017</a:t>
            </a:r>
          </a:p>
          <a:p>
            <a:pPr lvl="1"/>
            <a:r>
              <a:rPr lang="en-US" sz="2400" dirty="0" smtClean="0"/>
              <a:t>Recovering from 2017 has proved difficult for this trade</a:t>
            </a:r>
          </a:p>
          <a:p>
            <a:pPr lvl="1"/>
            <a:r>
              <a:rPr lang="en-US" sz="2400" dirty="0" smtClean="0"/>
              <a:t>NJ Clean Energy zeroed out incentives for geothermal; they had previously been $500 per unit – hardly enough to change customers choices</a:t>
            </a:r>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6</a:t>
            </a:fld>
            <a:endParaRPr lang="en-US"/>
          </a:p>
        </p:txBody>
      </p:sp>
    </p:spTree>
    <p:extLst>
      <p:ext uri="{BB962C8B-B14F-4D97-AF65-F5344CB8AC3E}">
        <p14:creationId xmlns:p14="http://schemas.microsoft.com/office/powerpoint/2010/main" val="1568201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t>The Most Important Term to Learn</a:t>
            </a:r>
          </a:p>
        </p:txBody>
      </p:sp>
      <p:sp>
        <p:nvSpPr>
          <p:cNvPr id="3" name="Content Placeholder 2"/>
          <p:cNvSpPr>
            <a:spLocks noGrp="1"/>
          </p:cNvSpPr>
          <p:nvPr>
            <p:ph idx="1"/>
          </p:nvPr>
        </p:nvSpPr>
        <p:spPr>
          <a:xfrm>
            <a:off x="480060" y="1371600"/>
            <a:ext cx="8641080" cy="1600200"/>
          </a:xfrm>
        </p:spPr>
        <p:txBody>
          <a:bodyPr>
            <a:normAutofit lnSpcReduction="10000"/>
          </a:bodyPr>
          <a:lstStyle/>
          <a:p>
            <a:r>
              <a:rPr lang="en-US" sz="2500" dirty="0" smtClean="0"/>
              <a:t>Coefficient of Performance or COP – how much energy is output from an HVAC system versus how much is input</a:t>
            </a:r>
          </a:p>
          <a:p>
            <a:r>
              <a:rPr lang="en-US" sz="2500" dirty="0" smtClean="0"/>
              <a:t>Heat Pump systems move heat energy to or from the ground or air – and then compress it to a more useable state </a:t>
            </a:r>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p:txBody>
          <a:bodyPr/>
          <a:lstStyle/>
          <a:p>
            <a:r>
              <a:rPr lang="en-US" smtClean="0"/>
              <a:t>NJDEP</a:t>
            </a:r>
            <a:endParaRPr lang="en-US"/>
          </a:p>
        </p:txBody>
      </p:sp>
      <p:sp>
        <p:nvSpPr>
          <p:cNvPr id="6" name="Slide Number Placeholder 5"/>
          <p:cNvSpPr>
            <a:spLocks noGrp="1"/>
          </p:cNvSpPr>
          <p:nvPr>
            <p:ph type="sldNum" sz="quarter" idx="12"/>
          </p:nvPr>
        </p:nvSpPr>
        <p:spPr/>
        <p:txBody>
          <a:bodyPr/>
          <a:lstStyle/>
          <a:p>
            <a:fld id="{AB2225CD-0370-41D7-8216-B9F125689B6B}" type="slidenum">
              <a:rPr lang="en-US" smtClean="0"/>
              <a:t>7</a:t>
            </a:fld>
            <a:endParaRPr lang="en-US"/>
          </a:p>
        </p:txBody>
      </p:sp>
      <p:sp>
        <p:nvSpPr>
          <p:cNvPr id="7" name="TextBox 6"/>
          <p:cNvSpPr txBox="1"/>
          <p:nvPr/>
        </p:nvSpPr>
        <p:spPr>
          <a:xfrm>
            <a:off x="533400" y="2971800"/>
            <a:ext cx="8458200" cy="2723823"/>
          </a:xfrm>
          <a:prstGeom prst="rect">
            <a:avLst/>
          </a:prstGeom>
          <a:noFill/>
        </p:spPr>
        <p:txBody>
          <a:bodyPr wrap="square" rtlCol="0">
            <a:spAutoFit/>
          </a:bodyPr>
          <a:lstStyle/>
          <a:p>
            <a:r>
              <a:rPr lang="en-US" dirty="0" smtClean="0"/>
              <a:t>	Example:  Typical 2500 SF home needs “5 tons” or 60,000 </a:t>
            </a:r>
            <a:r>
              <a:rPr lang="en-US" dirty="0" err="1" smtClean="0"/>
              <a:t>Btuh</a:t>
            </a:r>
            <a:r>
              <a:rPr lang="en-US" dirty="0" smtClean="0"/>
              <a:t> of heating</a:t>
            </a:r>
          </a:p>
          <a:p>
            <a:r>
              <a:rPr lang="en-US" dirty="0" smtClean="0"/>
              <a:t>COP=1      17.57 </a:t>
            </a:r>
            <a:r>
              <a:rPr lang="en-US" dirty="0" err="1" smtClean="0"/>
              <a:t>Kwhr</a:t>
            </a:r>
            <a:r>
              <a:rPr lang="en-US" dirty="0" smtClean="0"/>
              <a:t>	Electric resistance heat</a:t>
            </a:r>
          </a:p>
          <a:p>
            <a:r>
              <a:rPr lang="en-US" dirty="0" smtClean="0"/>
              <a:t>COP=1.5   11.71 </a:t>
            </a:r>
            <a:r>
              <a:rPr lang="en-US" dirty="0" err="1" smtClean="0"/>
              <a:t>Kwhr</a:t>
            </a:r>
            <a:r>
              <a:rPr lang="en-US" dirty="0" smtClean="0"/>
              <a:t>	cold </a:t>
            </a:r>
            <a:r>
              <a:rPr lang="en-US" dirty="0"/>
              <a:t>climate Air Source Heat Pump @ </a:t>
            </a:r>
            <a:r>
              <a:rPr lang="en-US" dirty="0" smtClean="0"/>
              <a:t>0</a:t>
            </a:r>
            <a:r>
              <a:rPr lang="en-US" baseline="30000" dirty="0" smtClean="0"/>
              <a:t>0</a:t>
            </a:r>
            <a:r>
              <a:rPr lang="en-US" dirty="0" smtClean="0"/>
              <a:t> </a:t>
            </a:r>
            <a:r>
              <a:rPr lang="en-US" dirty="0"/>
              <a:t>F (</a:t>
            </a:r>
            <a:r>
              <a:rPr lang="en-US" dirty="0" err="1"/>
              <a:t>ccASHP</a:t>
            </a:r>
            <a:r>
              <a:rPr lang="en-US" dirty="0"/>
              <a:t>)</a:t>
            </a:r>
            <a:endParaRPr lang="en-US" dirty="0" smtClean="0"/>
          </a:p>
          <a:p>
            <a:r>
              <a:rPr lang="en-US" dirty="0" smtClean="0"/>
              <a:t>COP=2       8.79 </a:t>
            </a:r>
            <a:r>
              <a:rPr lang="en-US" dirty="0" err="1" smtClean="0"/>
              <a:t>Kwhr</a:t>
            </a:r>
            <a:r>
              <a:rPr lang="en-US" dirty="0" smtClean="0"/>
              <a:t>	</a:t>
            </a:r>
            <a:r>
              <a:rPr lang="en-US" dirty="0" err="1" smtClean="0"/>
              <a:t>ccASHP</a:t>
            </a:r>
            <a:r>
              <a:rPr lang="en-US" dirty="0" smtClean="0"/>
              <a:t>@ 5</a:t>
            </a:r>
            <a:r>
              <a:rPr lang="en-US" baseline="30000" dirty="0" smtClean="0"/>
              <a:t>0</a:t>
            </a:r>
            <a:r>
              <a:rPr lang="en-US" dirty="0" smtClean="0"/>
              <a:t> F</a:t>
            </a:r>
          </a:p>
          <a:p>
            <a:r>
              <a:rPr lang="en-US" dirty="0" smtClean="0"/>
              <a:t>COP=3       5.86 </a:t>
            </a:r>
            <a:r>
              <a:rPr lang="en-US" dirty="0" err="1" smtClean="0"/>
              <a:t>Kwhr</a:t>
            </a:r>
            <a:endParaRPr lang="en-US" dirty="0" smtClean="0"/>
          </a:p>
          <a:p>
            <a:r>
              <a:rPr lang="en-US" dirty="0" smtClean="0"/>
              <a:t>COP=3.5    5.02 </a:t>
            </a:r>
            <a:r>
              <a:rPr lang="en-US" dirty="0" err="1" smtClean="0"/>
              <a:t>Kwhr</a:t>
            </a:r>
            <a:r>
              <a:rPr lang="en-US" dirty="0" smtClean="0"/>
              <a:t>	typical closed loop Ground Source Heat Pump (GSHP)</a:t>
            </a:r>
          </a:p>
          <a:p>
            <a:r>
              <a:rPr lang="en-US" dirty="0" smtClean="0"/>
              <a:t>COP=4       4.39 </a:t>
            </a:r>
            <a:r>
              <a:rPr lang="en-US" dirty="0" err="1" smtClean="0"/>
              <a:t>Kwhr</a:t>
            </a:r>
            <a:r>
              <a:rPr lang="en-US" dirty="0" smtClean="0"/>
              <a:t>	high performance GSHP</a:t>
            </a:r>
          </a:p>
          <a:p>
            <a:r>
              <a:rPr lang="en-US" dirty="0" smtClean="0"/>
              <a:t>COP=5       3.51 </a:t>
            </a:r>
            <a:r>
              <a:rPr lang="en-US" dirty="0" err="1" smtClean="0"/>
              <a:t>Kwhr</a:t>
            </a:r>
            <a:r>
              <a:rPr lang="en-US" dirty="0" smtClean="0"/>
              <a:t>	open loop GSHP</a:t>
            </a:r>
          </a:p>
          <a:p>
            <a:r>
              <a:rPr lang="en-US" dirty="0" smtClean="0"/>
              <a:t>COP=6       2.92 </a:t>
            </a:r>
            <a:r>
              <a:rPr lang="en-US" dirty="0" err="1" smtClean="0"/>
              <a:t>Kwhr</a:t>
            </a:r>
            <a:r>
              <a:rPr lang="en-US" dirty="0" smtClean="0"/>
              <a:t>	GSHP with thermal storage, multi-source</a:t>
            </a:r>
            <a:endParaRPr lang="en-US" dirty="0"/>
          </a:p>
        </p:txBody>
      </p:sp>
      <p:sp>
        <p:nvSpPr>
          <p:cNvPr id="8" name="TextBox 7"/>
          <p:cNvSpPr txBox="1"/>
          <p:nvPr/>
        </p:nvSpPr>
        <p:spPr>
          <a:xfrm>
            <a:off x="762000" y="5791200"/>
            <a:ext cx="8382000" cy="861774"/>
          </a:xfrm>
          <a:prstGeom prst="rect">
            <a:avLst/>
          </a:prstGeom>
          <a:noFill/>
        </p:spPr>
        <p:txBody>
          <a:bodyPr wrap="square" rtlCol="0">
            <a:spAutoFit/>
          </a:bodyPr>
          <a:lstStyle/>
          <a:p>
            <a:r>
              <a:rPr lang="en-US" sz="2500" dirty="0" smtClean="0">
                <a:solidFill>
                  <a:srgbClr val="FF0000"/>
                </a:solidFill>
              </a:rPr>
              <a:t>A very compelling case to keep COP high to very high during winter peak periods to minimize impact on the grid</a:t>
            </a:r>
            <a:endParaRPr lang="en-US" sz="2500" dirty="0">
              <a:solidFill>
                <a:srgbClr val="FF0000"/>
              </a:solidFill>
            </a:endParaRPr>
          </a:p>
        </p:txBody>
      </p:sp>
    </p:spTree>
    <p:extLst>
      <p:ext uri="{BB962C8B-B14F-4D97-AF65-F5344CB8AC3E}">
        <p14:creationId xmlns:p14="http://schemas.microsoft.com/office/powerpoint/2010/main" val="337535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773853"/>
          </a:xfrm>
        </p:spPr>
        <p:txBody>
          <a:bodyPr>
            <a:normAutofit/>
          </a:bodyPr>
          <a:lstStyle/>
          <a:p>
            <a:r>
              <a:rPr lang="en-US" sz="4200" b="1" dirty="0" smtClean="0"/>
              <a:t>The Problem with Solar</a:t>
            </a:r>
            <a:endParaRPr lang="en-US" sz="4200" b="1" dirty="0"/>
          </a:p>
        </p:txBody>
      </p:sp>
      <p:sp>
        <p:nvSpPr>
          <p:cNvPr id="3" name="Date Placeholder 2"/>
          <p:cNvSpPr>
            <a:spLocks noGrp="1"/>
          </p:cNvSpPr>
          <p:nvPr>
            <p:ph type="dt" sz="half" idx="10"/>
          </p:nvPr>
        </p:nvSpPr>
        <p:spPr/>
        <p:txBody>
          <a:bodyPr/>
          <a:lstStyle/>
          <a:p>
            <a:r>
              <a:rPr lang="en-US" dirty="0" smtClean="0"/>
              <a:t>October 9, 2018</a:t>
            </a:r>
            <a:endParaRPr lang="en-US" dirty="0"/>
          </a:p>
        </p:txBody>
      </p:sp>
      <p:sp>
        <p:nvSpPr>
          <p:cNvPr id="4" name="Footer Placeholder 3"/>
          <p:cNvSpPr>
            <a:spLocks noGrp="1"/>
          </p:cNvSpPr>
          <p:nvPr>
            <p:ph type="ftr" sz="quarter" idx="11"/>
          </p:nvPr>
        </p:nvSpPr>
        <p:spPr/>
        <p:txBody>
          <a:bodyPr/>
          <a:lstStyle/>
          <a:p>
            <a:r>
              <a:rPr lang="en-US" dirty="0" smtClean="0"/>
              <a:t>NJDEP</a:t>
            </a:r>
            <a:endParaRPr lang="en-US" dirty="0"/>
          </a:p>
        </p:txBody>
      </p:sp>
      <p:sp>
        <p:nvSpPr>
          <p:cNvPr id="5" name="Slide Number Placeholder 4"/>
          <p:cNvSpPr>
            <a:spLocks noGrp="1"/>
          </p:cNvSpPr>
          <p:nvPr>
            <p:ph type="sldNum" sz="quarter" idx="12"/>
          </p:nvPr>
        </p:nvSpPr>
        <p:spPr/>
        <p:txBody>
          <a:bodyPr/>
          <a:lstStyle/>
          <a:p>
            <a:fld id="{AB2225CD-0370-41D7-8216-B9F125689B6B}" type="slidenum">
              <a:rPr lang="en-US" smtClean="0"/>
              <a:t>8</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100" y="1066800"/>
            <a:ext cx="6629400" cy="2572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2100" y="3638823"/>
            <a:ext cx="6629400" cy="264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57350" y="6524628"/>
            <a:ext cx="6438900" cy="307777"/>
          </a:xfrm>
          <a:prstGeom prst="rect">
            <a:avLst/>
          </a:prstGeom>
          <a:noFill/>
        </p:spPr>
        <p:txBody>
          <a:bodyPr wrap="square" rtlCol="0">
            <a:spAutoFit/>
          </a:bodyPr>
          <a:lstStyle/>
          <a:p>
            <a:r>
              <a:rPr lang="en-US" sz="1400" dirty="0" smtClean="0"/>
              <a:t>Source:  IGSPHA Geo Outlook, 2018 Vol 15, No 3   Building located in State College, PA</a:t>
            </a:r>
            <a:endParaRPr lang="en-US" sz="1400" dirty="0"/>
          </a:p>
        </p:txBody>
      </p:sp>
    </p:spTree>
    <p:extLst>
      <p:ext uri="{BB962C8B-B14F-4D97-AF65-F5344CB8AC3E}">
        <p14:creationId xmlns:p14="http://schemas.microsoft.com/office/powerpoint/2010/main" val="3467718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926253"/>
          </a:xfrm>
        </p:spPr>
        <p:txBody>
          <a:bodyPr>
            <a:normAutofit fontScale="90000"/>
          </a:bodyPr>
          <a:lstStyle/>
          <a:p>
            <a:r>
              <a:rPr lang="en-US" sz="4200" b="1" dirty="0" smtClean="0"/>
              <a:t>The Problem with Domestic Hot Water</a:t>
            </a:r>
            <a:endParaRPr lang="en-US" b="1" dirty="0"/>
          </a:p>
        </p:txBody>
      </p:sp>
      <p:sp>
        <p:nvSpPr>
          <p:cNvPr id="3" name="Content Placeholder 2"/>
          <p:cNvSpPr>
            <a:spLocks noGrp="1"/>
          </p:cNvSpPr>
          <p:nvPr>
            <p:ph idx="1"/>
          </p:nvPr>
        </p:nvSpPr>
        <p:spPr>
          <a:xfrm>
            <a:off x="480060" y="1066800"/>
            <a:ext cx="8641080" cy="5370239"/>
          </a:xfrm>
        </p:spPr>
        <p:txBody>
          <a:bodyPr>
            <a:normAutofit/>
          </a:bodyPr>
          <a:lstStyle/>
          <a:p>
            <a:r>
              <a:rPr lang="en-US" sz="2500" dirty="0" smtClean="0"/>
              <a:t>If we want to convert a building or home’s fossil fuel space heating, we’ll need a companion high COP Domestic Hot Water (DHW) capability too.</a:t>
            </a:r>
            <a:endParaRPr lang="en-US" sz="2500" dirty="0"/>
          </a:p>
          <a:p>
            <a:r>
              <a:rPr lang="en-US" sz="2500" dirty="0" smtClean="0"/>
              <a:t>Electric water heaters have a COP=1 and Hybrid Heat Pump water heaters can deliver about twice that on a yearly average</a:t>
            </a:r>
          </a:p>
        </p:txBody>
      </p:sp>
      <p:sp>
        <p:nvSpPr>
          <p:cNvPr id="4" name="Date Placeholder 3"/>
          <p:cNvSpPr>
            <a:spLocks noGrp="1"/>
          </p:cNvSpPr>
          <p:nvPr>
            <p:ph type="dt" sz="half" idx="10"/>
          </p:nvPr>
        </p:nvSpPr>
        <p:spPr/>
        <p:txBody>
          <a:bodyPr/>
          <a:lstStyle/>
          <a:p>
            <a:r>
              <a:rPr lang="en-US" smtClean="0"/>
              <a:t>October 9, 2018</a:t>
            </a:r>
            <a:endParaRPr lang="en-US"/>
          </a:p>
        </p:txBody>
      </p:sp>
      <p:sp>
        <p:nvSpPr>
          <p:cNvPr id="5" name="Footer Placeholder 4"/>
          <p:cNvSpPr>
            <a:spLocks noGrp="1"/>
          </p:cNvSpPr>
          <p:nvPr>
            <p:ph type="ftr" sz="quarter" idx="11"/>
          </p:nvPr>
        </p:nvSpPr>
        <p:spPr>
          <a:xfrm>
            <a:off x="3280410" y="6437040"/>
            <a:ext cx="3040380" cy="725760"/>
          </a:xfrm>
        </p:spPr>
        <p:txBody>
          <a:bodyPr/>
          <a:lstStyle/>
          <a:p>
            <a:r>
              <a:rPr lang="en-US" dirty="0" smtClean="0"/>
              <a:t>NJDEP</a:t>
            </a:r>
            <a:endParaRPr lang="en-US" dirty="0"/>
          </a:p>
        </p:txBody>
      </p:sp>
      <p:sp>
        <p:nvSpPr>
          <p:cNvPr id="6" name="Slide Number Placeholder 5"/>
          <p:cNvSpPr>
            <a:spLocks noGrp="1"/>
          </p:cNvSpPr>
          <p:nvPr>
            <p:ph type="sldNum" sz="quarter" idx="12"/>
          </p:nvPr>
        </p:nvSpPr>
        <p:spPr/>
        <p:txBody>
          <a:bodyPr/>
          <a:lstStyle/>
          <a:p>
            <a:fld id="{AB2225CD-0370-41D7-8216-B9F125689B6B}" type="slidenum">
              <a:rPr lang="en-US" smtClean="0"/>
              <a:t>9</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153229"/>
            <a:ext cx="6304753" cy="312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47476" y="6280466"/>
            <a:ext cx="5715000" cy="307777"/>
          </a:xfrm>
          <a:prstGeom prst="rect">
            <a:avLst/>
          </a:prstGeom>
          <a:noFill/>
        </p:spPr>
        <p:txBody>
          <a:bodyPr wrap="square" rtlCol="0">
            <a:spAutoFit/>
          </a:bodyPr>
          <a:lstStyle/>
          <a:p>
            <a:pPr algn="ctr"/>
            <a:r>
              <a:rPr lang="en-US" sz="1400" dirty="0" smtClean="0"/>
              <a:t>Source: IGSPHA </a:t>
            </a:r>
            <a:r>
              <a:rPr lang="en-US" sz="1400" dirty="0" err="1" smtClean="0"/>
              <a:t>GeoOutlook</a:t>
            </a:r>
            <a:r>
              <a:rPr lang="en-US" sz="1400" dirty="0" smtClean="0"/>
              <a:t>,  2018 Vol 15, No 1</a:t>
            </a:r>
            <a:endParaRPr lang="en-US" sz="1400" dirty="0"/>
          </a:p>
        </p:txBody>
      </p:sp>
    </p:spTree>
    <p:extLst>
      <p:ext uri="{BB962C8B-B14F-4D97-AF65-F5344CB8AC3E}">
        <p14:creationId xmlns:p14="http://schemas.microsoft.com/office/powerpoint/2010/main" val="1867958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2401</TotalTime>
  <Words>2541</Words>
  <Application>Microsoft Office PowerPoint</Application>
  <PresentationFormat>Custom</PresentationFormat>
  <Paragraphs>223</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Reducing Greenhouse Gas Emissions in NJ</vt:lpstr>
      <vt:lpstr>Overview</vt:lpstr>
      <vt:lpstr>The Current Outlook</vt:lpstr>
      <vt:lpstr>What are we up against?</vt:lpstr>
      <vt:lpstr>What are we up against?</vt:lpstr>
      <vt:lpstr>What are we up against?</vt:lpstr>
      <vt:lpstr>The Most Important Term to Learn</vt:lpstr>
      <vt:lpstr>The Problem with Solar</vt:lpstr>
      <vt:lpstr>The Problem with Domestic Hot Water</vt:lpstr>
      <vt:lpstr>The Problem with DHW</vt:lpstr>
      <vt:lpstr>Power Company Dilemmas</vt:lpstr>
      <vt:lpstr>What strategies makes sense today?</vt:lpstr>
      <vt:lpstr>What strategies makes sense today?</vt:lpstr>
      <vt:lpstr>So why not just deploy all GSHPs?</vt:lpstr>
      <vt:lpstr>Our History in NJ</vt:lpstr>
      <vt:lpstr>Learning from Others</vt:lpstr>
      <vt:lpstr>What Else Can We Do?</vt:lpstr>
      <vt:lpstr>What Else?</vt:lpstr>
      <vt:lpstr>What Else?</vt:lpstr>
      <vt:lpstr>PSEG Clean Energy Future Plan</vt:lpstr>
      <vt:lpstr>Where to from here?</vt:lpstr>
    </vt:vector>
  </TitlesOfParts>
  <Company>Thomas Geothermal Engineering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Greenhouse Gas Emissions in NJ</dc:title>
  <dc:subject>Input to 2019 NJ Energy Master Plan</dc:subject>
  <dc:creator>James Thomas, Robert Jensen</dc:creator>
  <cp:lastModifiedBy>Nedza, Kevin</cp:lastModifiedBy>
  <cp:revision>109</cp:revision>
  <dcterms:created xsi:type="dcterms:W3CDTF">2018-07-16T11:30:11Z</dcterms:created>
  <dcterms:modified xsi:type="dcterms:W3CDTF">2018-10-15T14:16:21Z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